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Raleway"/>
      <p:regular r:id="rId35"/>
      <p:bold r:id="rId36"/>
      <p:italic r:id="rId37"/>
      <p:boldItalic r:id="rId38"/>
    </p:embeddedFont>
    <p:embeddedFont>
      <p:font typeface="Roboto"/>
      <p:regular r:id="rId39"/>
      <p:bold r:id="rId40"/>
      <p:italic r:id="rId41"/>
      <p:boldItalic r:id="rId42"/>
    </p:embeddedFont>
    <p:embeddedFont>
      <p:font typeface="Lato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9698489-220A-47FC-999B-FC33B63D10B0}">
  <a:tblStyle styleId="{D9698489-220A-47FC-999B-FC33B63D10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4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6.xml"/><Relationship Id="rId44" Type="http://schemas.openxmlformats.org/officeDocument/2006/relationships/font" Target="fonts/Lato-bold.fntdata"/><Relationship Id="rId21" Type="http://schemas.openxmlformats.org/officeDocument/2006/relationships/slide" Target="slides/slide15.xml"/><Relationship Id="rId43" Type="http://schemas.openxmlformats.org/officeDocument/2006/relationships/font" Target="fonts/Lato-regular.fntdata"/><Relationship Id="rId24" Type="http://schemas.openxmlformats.org/officeDocument/2006/relationships/slide" Target="slides/slide18.xml"/><Relationship Id="rId46" Type="http://schemas.openxmlformats.org/officeDocument/2006/relationships/font" Target="fonts/Lato-boldItalic.fntdata"/><Relationship Id="rId23" Type="http://schemas.openxmlformats.org/officeDocument/2006/relationships/slide" Target="slides/slide17.xml"/><Relationship Id="rId45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aleway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aleway-italic.fntdata"/><Relationship Id="rId14" Type="http://schemas.openxmlformats.org/officeDocument/2006/relationships/slide" Target="slides/slide8.xml"/><Relationship Id="rId36" Type="http://schemas.openxmlformats.org/officeDocument/2006/relationships/font" Target="fonts/Raleway-bold.fntdata"/><Relationship Id="rId17" Type="http://schemas.openxmlformats.org/officeDocument/2006/relationships/slide" Target="slides/slide11.xml"/><Relationship Id="rId39" Type="http://schemas.openxmlformats.org/officeDocument/2006/relationships/font" Target="fonts/Roboto-regular.fntdata"/><Relationship Id="rId16" Type="http://schemas.openxmlformats.org/officeDocument/2006/relationships/slide" Target="slides/slide10.xml"/><Relationship Id="rId38" Type="http://schemas.openxmlformats.org/officeDocument/2006/relationships/font" Target="fonts/Raleway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5b9c7d1e5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5b9c7d1e5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6c25d6cd6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6c25d6cd6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6c25d6cd6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6c25d6cd6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6c25d6cd6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Google Shape;907;g6c25d6cd6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6c25d6cd6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6c25d6cd6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6c25d6cd6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6c25d6cd6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6c25d6cd6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6c25d6cd6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75dc8c674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75dc8c674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75dc8c674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75dc8c674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75dc8c674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75dc8c674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75dc8c674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75dc8c674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5b9c7d1e5_0_8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5b9c7d1e5_0_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c47863ea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c47863ea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6c4e81ed17_5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6c4e81ed17_5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6c3533b0bc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6c3533b0bc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6c3533b0bc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6c3533b0bc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6c25d6cd6b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6c25d6cd6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6c25d6cd6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6c25d6cd6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6c47863ea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6c47863ea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6c4e81ed17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1" name="Google Shape;1481;g6c4e81ed17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6c47863ea3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6c47863ea3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5b9c7d1e5_0_8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5b9c7d1e5_0_8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5b9c7d1e5_0_8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5b9c7d1e5_0_8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6c25d6cd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6c25d6cd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6c354acd9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6c354acd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6c354acd9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6c354acd9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6c354acd9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6c354acd9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6c25d6cd6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6c25d6cd6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Google Shape;14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3" name="Google Shape;93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1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de view of hands writing in a notebook at a cafe" id="100" name="Google Shape;100;p12"/>
          <p:cNvPicPr preferRelativeResize="0"/>
          <p:nvPr/>
        </p:nvPicPr>
        <p:blipFill rotWithShape="1">
          <a:blip r:embed="rId2">
            <a:alphaModFix/>
          </a:blip>
          <a:srcRect b="26446" l="9050" r="54351" t="12064"/>
          <a:stretch/>
        </p:blipFill>
        <p:spPr>
          <a:xfrm>
            <a:off x="1" y="-5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/>
          <p:nvPr/>
        </p:nvSpPr>
        <p:spPr>
          <a:xfrm>
            <a:off x="1650" y="0"/>
            <a:ext cx="45687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" name="Google Shape;102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3" name="Google Shape;103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Google Shape;105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" name="Google Shape;106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" name="Google Shape;108;p12"/>
          <p:cNvSpPr txBox="1"/>
          <p:nvPr>
            <p:ph idx="12" type="sldNum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2">
  <p:cSld name="SECTION_TITLE_AND_DESCRIPTION_1_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3"/>
          <p:cNvPicPr preferRelativeResize="0"/>
          <p:nvPr/>
        </p:nvPicPr>
        <p:blipFill rotWithShape="1">
          <a:blip r:embed="rId2">
            <a:alphaModFix/>
          </a:blip>
          <a:srcRect b="0" l="31883" r="25713" t="8096"/>
          <a:stretch/>
        </p:blipFill>
        <p:spPr>
          <a:xfrm>
            <a:off x="0" y="0"/>
            <a:ext cx="457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>
            <a:off x="-75" y="0"/>
            <a:ext cx="45720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3" name="Google Shape;113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7" name="Google Shape;117;p1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8" name="Google Shape;118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4" name="Google Shape;12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1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solidFill>
          <a:schemeClr val="lt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Google Shape;22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0" y="1"/>
            <a:ext cx="9144000" cy="4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5063108" y="1313285"/>
            <a:ext cx="3459716" cy="2670463"/>
            <a:chOff x="3553042" y="1657806"/>
            <a:chExt cx="3461100" cy="2671532"/>
          </a:xfrm>
        </p:grpSpPr>
        <p:sp>
          <p:nvSpPr>
            <p:cNvPr id="26" name="Google Shape;26;p3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Component Detail" id="34" name="Google Shape;34;p3"/>
          <p:cNvPicPr preferRelativeResize="0"/>
          <p:nvPr/>
        </p:nvPicPr>
        <p:blipFill rotWithShape="1">
          <a:blip r:embed="rId2">
            <a:alphaModFix/>
          </a:blip>
          <a:srcRect b="25076" l="0" r="0" t="0"/>
          <a:stretch/>
        </p:blipFill>
        <p:spPr>
          <a:xfrm>
            <a:off x="5161725" y="1399791"/>
            <a:ext cx="3262825" cy="18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/>
          <p:nvPr/>
        </p:nvSpPr>
        <p:spPr>
          <a:xfrm flipH="1">
            <a:off x="5156273" y="1401826"/>
            <a:ext cx="3268500" cy="1812900"/>
          </a:xfrm>
          <a:prstGeom prst="rtTriangle">
            <a:avLst/>
          </a:prstGeom>
          <a:solidFill>
            <a:srgbClr val="000000">
              <a:alpha val="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7666681" y="2077877"/>
            <a:ext cx="1148179" cy="2282764"/>
            <a:chOff x="7666681" y="2077877"/>
            <a:chExt cx="1148179" cy="2282764"/>
          </a:xfrm>
        </p:grpSpPr>
        <p:grpSp>
          <p:nvGrpSpPr>
            <p:cNvPr id="37" name="Google Shape;37;p3"/>
            <p:cNvGrpSpPr/>
            <p:nvPr/>
          </p:nvGrpSpPr>
          <p:grpSpPr>
            <a:xfrm>
              <a:off x="7666681" y="2077877"/>
              <a:ext cx="1148179" cy="2282764"/>
              <a:chOff x="3983627" y="1676395"/>
              <a:chExt cx="1449538" cy="2881914"/>
            </a:xfrm>
          </p:grpSpPr>
          <p:sp>
            <p:nvSpPr>
              <p:cNvPr id="38" name="Google Shape;38;p3"/>
              <p:cNvSpPr/>
              <p:nvPr/>
            </p:nvSpPr>
            <p:spPr>
              <a:xfrm rot="-5400000">
                <a:off x="3276827" y="2404608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-5400000">
                <a:off x="3279465" y="2383195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33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473243" y="4318802"/>
                <a:ext cx="472800" cy="76800"/>
              </a:xfrm>
              <a:prstGeom prst="roundRect">
                <a:avLst>
                  <a:gd fmla="val 50000" name="adj"/>
                </a:avLst>
              </a:prstGeom>
              <a:solidFill>
                <a:srgbClr val="4B4B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descr="Mobile View" id="41" name="Google Shape;41;p3"/>
            <p:cNvPicPr preferRelativeResize="0"/>
            <p:nvPr/>
          </p:nvPicPr>
          <p:blipFill rotWithShape="1">
            <a:blip r:embed="rId3">
              <a:alphaModFix/>
            </a:blip>
            <a:srcRect b="4371" l="0" r="0" t="4362"/>
            <a:stretch/>
          </p:blipFill>
          <p:spPr>
            <a:xfrm>
              <a:off x="7720839" y="2222723"/>
              <a:ext cx="1037555" cy="1833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3"/>
            <p:cNvSpPr/>
            <p:nvPr/>
          </p:nvSpPr>
          <p:spPr>
            <a:xfrm flipH="1">
              <a:off x="7722342" y="2222973"/>
              <a:ext cx="1037700" cy="1833000"/>
            </a:xfrm>
            <a:prstGeom prst="rtTriangle">
              <a:avLst/>
            </a:prstGeom>
            <a:solidFill>
              <a:srgbClr val="000000">
                <a:alpha val="30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" name="Google Shape;45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2" name="Google Shape;52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" name="Google Shape;54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2" name="Google Shape;72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6" name="Google Shape;86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1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3.jp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hyperlink" Target="https://www.thrillist.com/drink/nation/what-the-hell-ever-happened-to-snapple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1.png"/><Relationship Id="rId5" Type="http://schemas.openxmlformats.org/officeDocument/2006/relationships/hyperlink" Target="https://advertisers.mediaradar.com/pure-leaf-tea-advertising-profile" TargetMode="External"/><Relationship Id="rId6" Type="http://schemas.openxmlformats.org/officeDocument/2006/relationships/hyperlink" Target="https://www.pureleaf.com/us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hyperlink" Target="https://www.goldpeakbeverages.com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9.jp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2.xml"/><Relationship Id="rId10" Type="http://schemas.openxmlformats.org/officeDocument/2006/relationships/slide" Target="/ppt/slides/slide9.xml"/><Relationship Id="rId13" Type="http://schemas.openxmlformats.org/officeDocument/2006/relationships/slide" Target="/ppt/slides/slide20.xml"/><Relationship Id="rId12" Type="http://schemas.openxmlformats.org/officeDocument/2006/relationships/slide" Target="/ppt/slides/slide2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slide" Target="/ppt/slides/slide26.xml"/><Relationship Id="rId4" Type="http://schemas.openxmlformats.org/officeDocument/2006/relationships/image" Target="../media/image20.png"/><Relationship Id="rId9" Type="http://schemas.openxmlformats.org/officeDocument/2006/relationships/slide" Target="/ppt/slides/slide5.xml"/><Relationship Id="rId14" Type="http://schemas.openxmlformats.org/officeDocument/2006/relationships/slide" Target="/ppt/slides/slide19.xml"/><Relationship Id="rId5" Type="http://schemas.openxmlformats.org/officeDocument/2006/relationships/image" Target="../media/image1.png"/><Relationship Id="rId6" Type="http://schemas.openxmlformats.org/officeDocument/2006/relationships/slide" Target="/ppt/slides/slide2.xml"/><Relationship Id="rId7" Type="http://schemas.openxmlformats.org/officeDocument/2006/relationships/slide" Target="/ppt/slides/slide3.xml"/><Relationship Id="rId8" Type="http://schemas.openxmlformats.org/officeDocument/2006/relationships/slide" Target="/ppt/slides/slide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pen Chromebook laptop computer" id="135" name="Google Shape;135;p17"/>
          <p:cNvPicPr preferRelativeResize="0"/>
          <p:nvPr/>
        </p:nvPicPr>
        <p:blipFill rotWithShape="1">
          <a:blip r:embed="rId3">
            <a:alphaModFix/>
          </a:blip>
          <a:srcRect b="0" l="0" r="3344" t="0"/>
          <a:stretch/>
        </p:blipFill>
        <p:spPr>
          <a:xfrm>
            <a:off x="4606900" y="1399750"/>
            <a:ext cx="4537098" cy="282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>
            <p:ph type="ctrTitle"/>
          </p:nvPr>
        </p:nvSpPr>
        <p:spPr>
          <a:xfrm>
            <a:off x="729450" y="1322450"/>
            <a:ext cx="3787800" cy="14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84C9E"/>
                </a:solidFill>
              </a:rPr>
              <a:t>Snapple</a:t>
            </a:r>
            <a:endParaRPr>
              <a:solidFill>
                <a:srgbClr val="084C9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Advertising</a:t>
            </a:r>
            <a:r>
              <a:rPr lang="en"/>
              <a:t> Plan</a:t>
            </a:r>
            <a:endParaRPr/>
          </a:p>
        </p:txBody>
      </p:sp>
      <p:sp>
        <p:nvSpPr>
          <p:cNvPr id="137" name="Google Shape;137;p17"/>
          <p:cNvSpPr txBox="1"/>
          <p:nvPr>
            <p:ph idx="1" type="subTitle"/>
          </p:nvPr>
        </p:nvSpPr>
        <p:spPr>
          <a:xfrm>
            <a:off x="729450" y="3547350"/>
            <a:ext cx="4066500" cy="8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Group 3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Dan Lou, Xinyi Wu, Minna Fang, Jiaxin Liu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525" y="1652950"/>
            <a:ext cx="3468299" cy="1965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rtrait-oriented black smaptphone" id="139" name="Google Shape;139;p17"/>
          <p:cNvPicPr preferRelativeResize="0"/>
          <p:nvPr/>
        </p:nvPicPr>
        <p:blipFill rotWithShape="1">
          <a:blip r:embed="rId5">
            <a:alphaModFix/>
          </a:blip>
          <a:srcRect b="0" l="0" r="19980" t="0"/>
          <a:stretch/>
        </p:blipFill>
        <p:spPr>
          <a:xfrm>
            <a:off x="8220926" y="2516925"/>
            <a:ext cx="923075" cy="2265601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" fadeDir="5400012" kx="0" rotWithShape="0" algn="bl" stA="20000" stPos="0" sy="-100000" ky="0"/>
          </a:effectLst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6">
            <a:alphaModFix/>
          </a:blip>
          <a:srcRect b="0" l="0" r="21832" t="0"/>
          <a:stretch/>
        </p:blipFill>
        <p:spPr>
          <a:xfrm>
            <a:off x="8279675" y="2663025"/>
            <a:ext cx="864324" cy="2018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rtrait-oriented black smaptphone" id="141" name="Google Shape;141;p17"/>
          <p:cNvPicPr preferRelativeResize="0"/>
          <p:nvPr/>
        </p:nvPicPr>
        <p:blipFill rotWithShape="1">
          <a:blip r:embed="rId5">
            <a:alphaModFix/>
          </a:blip>
          <a:srcRect b="0" l="0" r="19980" t="0"/>
          <a:stretch/>
        </p:blipFill>
        <p:spPr>
          <a:xfrm>
            <a:off x="8220926" y="2516913"/>
            <a:ext cx="923075" cy="2265601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" fadeDir="5400012" kx="0" rotWithShape="0" algn="bl" stA="20000" stPos="0" sy="-100000" ky="0"/>
          </a:effectLst>
        </p:spPr>
      </p:pic>
      <p:pic>
        <p:nvPicPr>
          <p:cNvPr id="142" name="Google Shape;14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 Analysis</a:t>
            </a:r>
            <a:endParaRPr/>
          </a:p>
        </p:txBody>
      </p:sp>
      <p:sp>
        <p:nvSpPr>
          <p:cNvPr id="781" name="Google Shape;781;p26"/>
          <p:cNvSpPr txBox="1"/>
          <p:nvPr>
            <p:ph idx="1" type="body"/>
          </p:nvPr>
        </p:nvSpPr>
        <p:spPr>
          <a:xfrm>
            <a:off x="729450" y="2078875"/>
            <a:ext cx="3862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Convenience</a:t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Giving consumers the ease of drinking their products at the</a:t>
            </a:r>
            <a:r>
              <a:rPr b="1" lang="en" sz="1400">
                <a:solidFill>
                  <a:srgbClr val="666666"/>
                </a:solidFill>
              </a:rPr>
              <a:t> location of their choice</a:t>
            </a:r>
            <a:r>
              <a:rPr lang="en" sz="1400">
                <a:solidFill>
                  <a:srgbClr val="666666"/>
                </a:solidFill>
              </a:rPr>
              <a:t> with the instant satisfaction is expected. </a:t>
            </a:r>
            <a:r>
              <a:rPr b="1" lang="en" sz="1400">
                <a:solidFill>
                  <a:srgbClr val="666666"/>
                </a:solidFill>
              </a:rPr>
              <a:t>Ready-to-drink beverages</a:t>
            </a:r>
            <a:r>
              <a:rPr lang="en" sz="1400">
                <a:solidFill>
                  <a:srgbClr val="666666"/>
                </a:solidFill>
              </a:rPr>
              <a:t> are growing in popularity as they offer the</a:t>
            </a:r>
            <a:r>
              <a:rPr b="1" lang="en" sz="1400">
                <a:solidFill>
                  <a:srgbClr val="666666"/>
                </a:solidFill>
              </a:rPr>
              <a:t> grab-and-go </a:t>
            </a:r>
            <a:r>
              <a:rPr lang="en" sz="1400">
                <a:solidFill>
                  <a:srgbClr val="666666"/>
                </a:solidFill>
              </a:rPr>
              <a:t>convenience that fits into busy, yet healthy lifestyles.</a:t>
            </a:r>
            <a:endParaRPr sz="14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82" name="Google Shape;7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26"/>
          <p:cNvSpPr txBox="1"/>
          <p:nvPr/>
        </p:nvSpPr>
        <p:spPr>
          <a:xfrm>
            <a:off x="2265900" y="4565000"/>
            <a:ext cx="6878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7B7B7"/>
                </a:solidFill>
              </a:rPr>
              <a:t>https://www.teaandcoffee.net/news/21796/tea-trends-2019/</a:t>
            </a:r>
            <a:endParaRPr sz="1100">
              <a:solidFill>
                <a:srgbClr val="B7B7B7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7B7B7"/>
                </a:solidFill>
              </a:rPr>
              <a:t>https://www.beveragedaily.com/Article/2018/12/05/Top-five-predictions-for-2019-beverage-trends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784" name="Google Shape;784;p26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85" name="Google Shape;785;p26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786" name="Google Shape;786;p26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787" name="Google Shape;787;p26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788" name="Google Shape;788;p26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789" name="Google Shape;789;p26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790" name="Google Shape;790;p26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791" name="Google Shape;791;p26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792" name="Google Shape;792;p26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93" name="Google Shape;793;p26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94" name="Google Shape;794;p26"/>
          <p:cNvSpPr txBox="1"/>
          <p:nvPr/>
        </p:nvSpPr>
        <p:spPr>
          <a:xfrm>
            <a:off x="4572000" y="2128050"/>
            <a:ext cx="4480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Spiritual value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 this digital age, consumers are</a:t>
            </a:r>
            <a:r>
              <a:rPr b="1"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led by social media</a:t>
            </a: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for almost everything they do. The </a:t>
            </a:r>
            <a:r>
              <a:rPr b="1"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experience economy </a:t>
            </a: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has been extremely influential and resulting in customers looking for </a:t>
            </a:r>
            <a:r>
              <a:rPr b="1"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new ways to experience</a:t>
            </a: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the things they enjoy. 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5" name="Google Shape;795;p26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96" name="Google Shape;796;p26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797" name="Google Shape;797;p26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798" name="Google Shape;798;p26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799" name="Google Shape;799;p26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800" name="Google Shape;800;p26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801" name="Google Shape;801;p26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802" name="Google Shape;802;p26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803" name="Google Shape;803;p26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04" name="Google Shape;804;p26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05" name="Google Shape;805;p26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06" name="Google Shape;806;p26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807" name="Google Shape;807;p26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808" name="Google Shape;808;p26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809" name="Google Shape;809;p26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810" name="Google Shape;810;p26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811" name="Google Shape;811;p26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812" name="Google Shape;812;p26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813" name="Google Shape;813;p26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14" name="Google Shape;814;p26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15" name="Google Shape;815;p26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16" name="Google Shape;816;p26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817" name="Google Shape;817;p26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818" name="Google Shape;818;p26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819" name="Google Shape;819;p26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820" name="Google Shape;820;p26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821" name="Google Shape;821;p26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822" name="Google Shape;822;p26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823" name="Google Shape;823;p26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4" name="Google Shape;824;p26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5" name="Google Shape;825;p26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26" name="Google Shape;826;p26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827" name="Google Shape;827;p26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828" name="Google Shape;828;p26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829" name="Google Shape;829;p26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830" name="Google Shape;830;p26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831" name="Google Shape;831;p26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832" name="Google Shape;832;p26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833" name="Google Shape;833;p26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34" name="Google Shape;834;p26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35" name="Google Shape;835;p26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36" name="Google Shape;836;p26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837" name="Google Shape;837;p26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838" name="Google Shape;838;p26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839" name="Google Shape;839;p26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840" name="Google Shape;840;p26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841" name="Google Shape;841;p26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842" name="Google Shape;842;p26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843" name="Google Shape;843;p26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44" name="Google Shape;844;p26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45" name="Google Shape;845;p26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 Analysis</a:t>
            </a:r>
            <a:endParaRPr/>
          </a:p>
        </p:txBody>
      </p:sp>
      <p:sp>
        <p:nvSpPr>
          <p:cNvPr id="851" name="Google Shape;851;p27"/>
          <p:cNvSpPr txBox="1"/>
          <p:nvPr>
            <p:ph idx="1" type="body"/>
          </p:nvPr>
        </p:nvSpPr>
        <p:spPr>
          <a:xfrm>
            <a:off x="729450" y="1926475"/>
            <a:ext cx="7850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Color </a:t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Consumers are looking for </a:t>
            </a:r>
            <a:r>
              <a:rPr b="1" lang="en" sz="1400">
                <a:solidFill>
                  <a:srgbClr val="666666"/>
                </a:solidFill>
              </a:rPr>
              <a:t>bright, bold hues</a:t>
            </a:r>
            <a:r>
              <a:rPr lang="en" sz="1400">
                <a:solidFill>
                  <a:srgbClr val="666666"/>
                </a:solidFill>
              </a:rPr>
              <a:t> in terms of colors. Young people have an eye for what drinks that are</a:t>
            </a:r>
            <a:r>
              <a:rPr b="1" lang="en" sz="1400">
                <a:solidFill>
                  <a:srgbClr val="666666"/>
                </a:solidFill>
              </a:rPr>
              <a:t> “Instagram-friendly”. </a:t>
            </a:r>
            <a:endParaRPr b="1" sz="14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Sustainability</a:t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Plastic has come under fire in 2018, but consumers’ interest in sustainability is also much wider. </a:t>
            </a:r>
            <a:endParaRPr sz="14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Social media complains about Snapple changing from </a:t>
            </a:r>
            <a:r>
              <a:rPr b="1" lang="en" sz="1400">
                <a:solidFill>
                  <a:srgbClr val="666666"/>
                </a:solidFill>
              </a:rPr>
              <a:t>glass bottles to plastic BPA-free bottles.</a:t>
            </a:r>
            <a:endParaRPr b="1" sz="14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852" name="Google Shape;8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27"/>
          <p:cNvSpPr txBox="1"/>
          <p:nvPr/>
        </p:nvSpPr>
        <p:spPr>
          <a:xfrm>
            <a:off x="2265900" y="4565000"/>
            <a:ext cx="6878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7B7B7"/>
                </a:solidFill>
              </a:rPr>
              <a:t>https://www.teaandcoffee.net/news/21796/tea-trends-2019/</a:t>
            </a:r>
            <a:endParaRPr sz="1100">
              <a:solidFill>
                <a:srgbClr val="B7B7B7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7B7B7"/>
                </a:solidFill>
              </a:rPr>
              <a:t>https://www.beveragedaily.com/Article/2018/12/05/Top-five-predictions-for-2019-beverage-trends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854" name="Google Shape;854;p27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55" name="Google Shape;855;p27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856" name="Google Shape;856;p27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857" name="Google Shape;857;p27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858" name="Google Shape;858;p27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859" name="Google Shape;859;p27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860" name="Google Shape;860;p27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861" name="Google Shape;861;p27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862" name="Google Shape;862;p27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3" name="Google Shape;863;p27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4" name="Google Shape;864;p27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65" name="Google Shape;865;p27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866" name="Google Shape;866;p27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867" name="Google Shape;867;p27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868" name="Google Shape;868;p27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869" name="Google Shape;869;p27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870" name="Google Shape;870;p27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871" name="Google Shape;871;p27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872" name="Google Shape;872;p27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3" name="Google Shape;873;p27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4" name="Google Shape;874;p27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75" name="Google Shape;875;p27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876" name="Google Shape;876;p27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877" name="Google Shape;877;p27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878" name="Google Shape;878;p27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879" name="Google Shape;879;p27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880" name="Google Shape;880;p27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881" name="Google Shape;881;p27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882" name="Google Shape;882;p27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3" name="Google Shape;883;p27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4" name="Google Shape;884;p27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85" name="Google Shape;885;p27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886" name="Google Shape;886;p27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887" name="Google Shape;887;p27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888" name="Google Shape;888;p27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889" name="Google Shape;889;p27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890" name="Google Shape;890;p27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891" name="Google Shape;891;p27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892" name="Google Shape;892;p27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3" name="Google Shape;893;p27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4" name="Google Shape;894;p27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95" name="Google Shape;895;p27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896" name="Google Shape;896;p27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897" name="Google Shape;897;p27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898" name="Google Shape;898;p27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899" name="Google Shape;899;p27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900" name="Google Shape;900;p27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901" name="Google Shape;901;p27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902" name="Google Shape;902;p27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3" name="Google Shape;903;p27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4" name="Google Shape;904;p27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Competitive Analysis</a:t>
            </a:r>
            <a:endParaRPr/>
          </a:p>
        </p:txBody>
      </p:sp>
      <p:sp>
        <p:nvSpPr>
          <p:cNvPr id="910" name="Google Shape;910;p28"/>
          <p:cNvSpPr txBox="1"/>
          <p:nvPr>
            <p:ph idx="1" type="body"/>
          </p:nvPr>
        </p:nvSpPr>
        <p:spPr>
          <a:xfrm>
            <a:off x="5740550" y="723150"/>
            <a:ext cx="2963400" cy="14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In</a:t>
            </a:r>
            <a:r>
              <a:rPr b="1" lang="en" sz="1400">
                <a:solidFill>
                  <a:srgbClr val="666666"/>
                </a:solidFill>
              </a:rPr>
              <a:t> 1996 </a:t>
            </a:r>
            <a:r>
              <a:rPr lang="en" sz="1400">
                <a:solidFill>
                  <a:srgbClr val="666666"/>
                </a:solidFill>
              </a:rPr>
              <a:t>Snapple controlled </a:t>
            </a:r>
            <a:r>
              <a:rPr b="1" lang="en" sz="1400">
                <a:solidFill>
                  <a:srgbClr val="666666"/>
                </a:solidFill>
              </a:rPr>
              <a:t>21.4% </a:t>
            </a:r>
            <a:r>
              <a:rPr lang="en" sz="1400">
                <a:solidFill>
                  <a:srgbClr val="666666"/>
                </a:solidFill>
              </a:rPr>
              <a:t>of the tea market and </a:t>
            </a:r>
            <a:r>
              <a:rPr b="1" lang="en" sz="1400">
                <a:solidFill>
                  <a:srgbClr val="666666"/>
                </a:solidFill>
              </a:rPr>
              <a:t>16.4%</a:t>
            </a:r>
            <a:r>
              <a:rPr lang="en" sz="1400">
                <a:solidFill>
                  <a:srgbClr val="666666"/>
                </a:solidFill>
              </a:rPr>
              <a:t> of the juice market. In </a:t>
            </a:r>
            <a:r>
              <a:rPr b="1" lang="en" sz="1400">
                <a:solidFill>
                  <a:srgbClr val="666666"/>
                </a:solidFill>
              </a:rPr>
              <a:t>2014</a:t>
            </a:r>
            <a:r>
              <a:rPr lang="en" sz="1400">
                <a:solidFill>
                  <a:srgbClr val="666666"/>
                </a:solidFill>
              </a:rPr>
              <a:t>, Snapple's market share was at </a:t>
            </a:r>
            <a:r>
              <a:rPr b="1" lang="en" sz="1400">
                <a:solidFill>
                  <a:srgbClr val="666666"/>
                </a:solidFill>
              </a:rPr>
              <a:t>9.3% </a:t>
            </a:r>
            <a:r>
              <a:rPr lang="en" sz="1400">
                <a:solidFill>
                  <a:srgbClr val="666666"/>
                </a:solidFill>
              </a:rPr>
              <a:t>for tea and </a:t>
            </a:r>
            <a:r>
              <a:rPr b="1" lang="en" sz="1400">
                <a:solidFill>
                  <a:srgbClr val="666666"/>
                </a:solidFill>
              </a:rPr>
              <a:t>7.1% f</a:t>
            </a:r>
            <a:r>
              <a:rPr lang="en" sz="1400">
                <a:solidFill>
                  <a:srgbClr val="666666"/>
                </a:solidFill>
              </a:rPr>
              <a:t>or juice.</a:t>
            </a:r>
            <a:endParaRPr sz="14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1" name="Google Shape;9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25" y="2090612"/>
            <a:ext cx="5587725" cy="265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0525" y="2493512"/>
            <a:ext cx="2963449" cy="198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28"/>
          <p:cNvSpPr txBox="1"/>
          <p:nvPr/>
        </p:nvSpPr>
        <p:spPr>
          <a:xfrm>
            <a:off x="2141250" y="4331700"/>
            <a:ext cx="6952500" cy="8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7B7B7"/>
                </a:solidFill>
              </a:rPr>
              <a:t>https://www.statista.com</a:t>
            </a:r>
            <a:endParaRPr sz="1100">
              <a:solidFill>
                <a:srgbClr val="B7B7B7"/>
              </a:solidFill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7B7B7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https://www.thrillist.com/drink/nation/</a:t>
            </a:r>
            <a:endParaRPr sz="1100">
              <a:solidFill>
                <a:srgbClr val="B7B7B7"/>
              </a:solidFill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7B7B7"/>
                </a:solidFill>
              </a:rPr>
              <a:t>https://www.dallasnews.com</a:t>
            </a:r>
            <a:endParaRPr sz="1200">
              <a:solidFill>
                <a:srgbClr val="B7B7B7"/>
              </a:solidFill>
              <a:highlight>
                <a:srgbClr val="FFFFFF"/>
              </a:highlight>
            </a:endParaRPr>
          </a:p>
        </p:txBody>
      </p:sp>
      <p:sp>
        <p:nvSpPr>
          <p:cNvPr id="915" name="Google Shape;915;p2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16" name="Google Shape;916;p2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917" name="Google Shape;917;p2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918" name="Google Shape;918;p2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919" name="Google Shape;919;p2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920" name="Google Shape;920;p2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921" name="Google Shape;921;p2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922" name="Google Shape;922;p2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923" name="Google Shape;923;p2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24" name="Google Shape;924;p2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25" name="Google Shape;925;p2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26" name="Google Shape;926;p2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927" name="Google Shape;927;p2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928" name="Google Shape;928;p2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929" name="Google Shape;929;p2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930" name="Google Shape;930;p2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931" name="Google Shape;931;p2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932" name="Google Shape;932;p2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933" name="Google Shape;933;p2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34" name="Google Shape;934;p2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35" name="Google Shape;935;p2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36" name="Google Shape;936;p2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937" name="Google Shape;937;p2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938" name="Google Shape;938;p2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939" name="Google Shape;939;p2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940" name="Google Shape;940;p2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941" name="Google Shape;941;p2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942" name="Google Shape;942;p2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943" name="Google Shape;943;p2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44" name="Google Shape;944;p2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45" name="Google Shape;945;p2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46" name="Google Shape;946;p2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947" name="Google Shape;947;p2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948" name="Google Shape;948;p2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949" name="Google Shape;949;p2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950" name="Google Shape;950;p2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951" name="Google Shape;951;p2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952" name="Google Shape;952;p2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953" name="Google Shape;953;p2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54" name="Google Shape;954;p2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55" name="Google Shape;955;p28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56" name="Google Shape;956;p28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957" name="Google Shape;957;p28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958" name="Google Shape;958;p28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959" name="Google Shape;959;p28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960" name="Google Shape;960;p28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961" name="Google Shape;961;p28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962" name="Google Shape;962;p28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963" name="Google Shape;963;p28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64" name="Google Shape;964;p28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65" name="Google Shape;965;p28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/>
              <a:t>ure Leaf</a:t>
            </a:r>
            <a:endParaRPr/>
          </a:p>
        </p:txBody>
      </p:sp>
      <p:sp>
        <p:nvSpPr>
          <p:cNvPr id="971" name="Google Shape;971;p29"/>
          <p:cNvSpPr txBox="1"/>
          <p:nvPr>
            <p:ph idx="1" type="body"/>
          </p:nvPr>
        </p:nvSpPr>
        <p:spPr>
          <a:xfrm>
            <a:off x="729450" y="1998475"/>
            <a:ext cx="4236000" cy="26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Food Network Magazine on October, </a:t>
            </a:r>
            <a:r>
              <a:rPr lang="en" sz="1600">
                <a:solidFill>
                  <a:srgbClr val="666666"/>
                </a:solidFill>
              </a:rPr>
              <a:t>2019</a:t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Headline: There are no shortcuts to making exceptional iced tea</a:t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Slogan: Our Thing is Tea</a:t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Key benefit: Good quality</a:t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Position guideline: Position by </a:t>
            </a:r>
            <a:r>
              <a:rPr lang="en" sz="1600">
                <a:solidFill>
                  <a:srgbClr val="666666"/>
                </a:solidFill>
              </a:rPr>
              <a:t>benefit </a:t>
            </a:r>
            <a:endParaRPr sz="12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72" name="Google Shape;9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314" y="701550"/>
            <a:ext cx="2995675" cy="39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29"/>
          <p:cNvSpPr txBox="1"/>
          <p:nvPr/>
        </p:nvSpPr>
        <p:spPr>
          <a:xfrm>
            <a:off x="3693300" y="4678100"/>
            <a:ext cx="54507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999999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https://advertisers.mediaradar.com/pure-leaf-tea-advertising-profile</a:t>
            </a:r>
            <a:endParaRPr sz="1150">
              <a:solidFill>
                <a:srgbClr val="99999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999999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https://www.pureleaf.com/us</a:t>
            </a:r>
            <a:endParaRPr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5" name="Google Shape;975;p2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76" name="Google Shape;976;p2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977" name="Google Shape;977;p2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978" name="Google Shape;978;p2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979" name="Google Shape;979;p2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980" name="Google Shape;980;p2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981" name="Google Shape;981;p2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982" name="Google Shape;982;p2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983" name="Google Shape;983;p2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5" name="Google Shape;985;p2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86" name="Google Shape;986;p2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987" name="Google Shape;987;p2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988" name="Google Shape;988;p2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989" name="Google Shape;989;p2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990" name="Google Shape;990;p2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991" name="Google Shape;991;p2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992" name="Google Shape;992;p2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993" name="Google Shape;993;p2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94" name="Google Shape;994;p2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95" name="Google Shape;995;p2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96" name="Google Shape;996;p2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997" name="Google Shape;997;p2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998" name="Google Shape;998;p2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999" name="Google Shape;999;p2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000" name="Google Shape;1000;p2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001" name="Google Shape;1001;p2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002" name="Google Shape;1002;p2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003" name="Google Shape;1003;p2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04" name="Google Shape;1004;p2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05" name="Google Shape;1005;p2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06" name="Google Shape;1006;p2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007" name="Google Shape;1007;p2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008" name="Google Shape;1008;p2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009" name="Google Shape;1009;p2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010" name="Google Shape;1010;p2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011" name="Google Shape;1011;p2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012" name="Google Shape;1012;p2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013" name="Google Shape;1013;p2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14" name="Google Shape;1014;p2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15" name="Google Shape;1015;p29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16" name="Google Shape;1016;p29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017" name="Google Shape;1017;p29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018" name="Google Shape;1018;p29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019" name="Google Shape;1019;p29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020" name="Google Shape;1020;p29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021" name="Google Shape;1021;p29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022" name="Google Shape;1022;p29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023" name="Google Shape;1023;p29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24" name="Google Shape;1024;p29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25" name="Google Shape;1025;p29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Arizona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30"/>
          <p:cNvSpPr txBox="1"/>
          <p:nvPr>
            <p:ph idx="1" type="body"/>
          </p:nvPr>
        </p:nvSpPr>
        <p:spPr>
          <a:xfrm>
            <a:off x="729450" y="2143100"/>
            <a:ext cx="4236000" cy="25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Twitter on October 31, 2019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Headline - Trick or Treat Halloween Arizona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Slogan - The Fresher The Better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Key benefit - interesting / fun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Position guideline - Position by price (99 cents / bottle)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032" name="Google Shape;103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225" y="701650"/>
            <a:ext cx="3072275" cy="39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30"/>
          <p:cNvSpPr txBox="1"/>
          <p:nvPr/>
        </p:nvSpPr>
        <p:spPr>
          <a:xfrm>
            <a:off x="6503075" y="4621450"/>
            <a:ext cx="2595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B7B7B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https://www.drinkarizona.com/</a:t>
            </a:r>
            <a:endParaRPr sz="1150">
              <a:solidFill>
                <a:srgbClr val="B7B7B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B7B7B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Twitter @DrinkAriZona</a:t>
            </a:r>
            <a:endParaRPr>
              <a:solidFill>
                <a:srgbClr val="B7B7B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5" name="Google Shape;1035;p3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36" name="Google Shape;1036;p3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037" name="Google Shape;1037;p3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038" name="Google Shape;1038;p3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039" name="Google Shape;1039;p3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040" name="Google Shape;1040;p3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041" name="Google Shape;1041;p3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042" name="Google Shape;1042;p3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043" name="Google Shape;1043;p3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44" name="Google Shape;1044;p3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45" name="Google Shape;1045;p3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46" name="Google Shape;1046;p3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047" name="Google Shape;1047;p3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048" name="Google Shape;1048;p3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049" name="Google Shape;1049;p3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050" name="Google Shape;1050;p3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051" name="Google Shape;1051;p3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052" name="Google Shape;1052;p3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053" name="Google Shape;1053;p3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54" name="Google Shape;1054;p3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55" name="Google Shape;1055;p3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56" name="Google Shape;1056;p3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057" name="Google Shape;1057;p3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058" name="Google Shape;1058;p3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059" name="Google Shape;1059;p3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060" name="Google Shape;1060;p3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061" name="Google Shape;1061;p3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062" name="Google Shape;1062;p3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063" name="Google Shape;1063;p3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64" name="Google Shape;1064;p3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65" name="Google Shape;1065;p3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66" name="Google Shape;1066;p3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067" name="Google Shape;1067;p3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068" name="Google Shape;1068;p3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069" name="Google Shape;1069;p3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070" name="Google Shape;1070;p3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071" name="Google Shape;1071;p3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072" name="Google Shape;1072;p3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073" name="Google Shape;1073;p3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74" name="Google Shape;1074;p3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75" name="Google Shape;1075;p30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76" name="Google Shape;1076;p30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077" name="Google Shape;1077;p30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078" name="Google Shape;1078;p30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079" name="Google Shape;1079;p30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080" name="Google Shape;1080;p30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081" name="Google Shape;1081;p30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082" name="Google Shape;1082;p30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083" name="Google Shape;1083;p30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84" name="Google Shape;1084;p30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85" name="Google Shape;1085;p30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3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Gold Peak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31"/>
          <p:cNvSpPr txBox="1"/>
          <p:nvPr>
            <p:ph idx="1" type="body"/>
          </p:nvPr>
        </p:nvSpPr>
        <p:spPr>
          <a:xfrm>
            <a:off x="729450" y="1965900"/>
            <a:ext cx="4134600" cy="27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Twitter on November 27, 2019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Hashtag: Real Holiday Moment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Slogan: The taste that brings you home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Headline - That sneaky little turkey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Key benefit: connect brand with holidays and create product usage </a:t>
            </a:r>
            <a:r>
              <a:rPr lang="en" sz="1600">
                <a:solidFill>
                  <a:srgbClr val="666666"/>
                </a:solidFill>
              </a:rPr>
              <a:t>scenarios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Position guideline: Position by use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092" name="Google Shape;10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4003" y="633975"/>
            <a:ext cx="3535025" cy="379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31"/>
          <p:cNvSpPr txBox="1"/>
          <p:nvPr/>
        </p:nvSpPr>
        <p:spPr>
          <a:xfrm>
            <a:off x="6195600" y="4678200"/>
            <a:ext cx="2948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B7B7B7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https://www.goldpeakbeverages.com/</a:t>
            </a:r>
            <a:endParaRPr sz="1150">
              <a:solidFill>
                <a:srgbClr val="B7B7B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B7B7B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Twitter @GoldPeak</a:t>
            </a:r>
            <a:endParaRPr>
              <a:solidFill>
                <a:srgbClr val="B7B7B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5" name="Google Shape;1095;p31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96" name="Google Shape;1096;p31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097" name="Google Shape;1097;p31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098" name="Google Shape;1098;p31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099" name="Google Shape;1099;p31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100" name="Google Shape;1100;p31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101" name="Google Shape;1101;p31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102" name="Google Shape;1102;p31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103" name="Google Shape;1103;p31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04" name="Google Shape;1104;p31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05" name="Google Shape;1105;p31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06" name="Google Shape;1106;p31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107" name="Google Shape;1107;p31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108" name="Google Shape;1108;p31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109" name="Google Shape;1109;p31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110" name="Google Shape;1110;p31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111" name="Google Shape;1111;p31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112" name="Google Shape;1112;p31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113" name="Google Shape;1113;p31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4" name="Google Shape;1114;p31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5" name="Google Shape;1115;p31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16" name="Google Shape;1116;p31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117" name="Google Shape;1117;p31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118" name="Google Shape;1118;p31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119" name="Google Shape;1119;p31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120" name="Google Shape;1120;p31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121" name="Google Shape;1121;p31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122" name="Google Shape;1122;p31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123" name="Google Shape;1123;p31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24" name="Google Shape;1124;p31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25" name="Google Shape;1125;p31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26" name="Google Shape;1126;p31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127" name="Google Shape;1127;p31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128" name="Google Shape;1128;p31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129" name="Google Shape;1129;p31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130" name="Google Shape;1130;p31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131" name="Google Shape;1131;p31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132" name="Google Shape;1132;p31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133" name="Google Shape;1133;p31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34" name="Google Shape;1134;p31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35" name="Google Shape;1135;p31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Audience, Part 1</a:t>
            </a:r>
            <a:endParaRPr/>
          </a:p>
        </p:txBody>
      </p:sp>
      <p:sp>
        <p:nvSpPr>
          <p:cNvPr id="1141" name="Google Shape;1141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-"/>
            </a:pPr>
            <a:r>
              <a:rPr b="1" lang="en" sz="1500">
                <a:solidFill>
                  <a:srgbClr val="666666"/>
                </a:solidFill>
              </a:rPr>
              <a:t>Males and females </a:t>
            </a:r>
            <a:r>
              <a:rPr lang="en" sz="1500">
                <a:solidFill>
                  <a:srgbClr val="666666"/>
                </a:solidFill>
              </a:rPr>
              <a:t>between the age of </a:t>
            </a:r>
            <a:r>
              <a:rPr b="1" lang="en" sz="1500">
                <a:solidFill>
                  <a:srgbClr val="666666"/>
                </a:solidFill>
              </a:rPr>
              <a:t>18 and 24</a:t>
            </a:r>
            <a:endParaRPr b="1" sz="1500">
              <a:solidFill>
                <a:srgbClr val="666666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-"/>
            </a:pPr>
            <a:r>
              <a:rPr lang="en" sz="1500">
                <a:solidFill>
                  <a:srgbClr val="666666"/>
                </a:solidFill>
              </a:rPr>
              <a:t>Demo MRI lifestyle (based on MRI index, percentage, and research)</a:t>
            </a:r>
            <a:endParaRPr sz="1500">
              <a:solidFill>
                <a:srgbClr val="666666"/>
              </a:solidFill>
            </a:endParaRPr>
          </a:p>
          <a:p>
            <a:pPr indent="-3238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AutoNum type="arabicPeriod"/>
            </a:pPr>
            <a:r>
              <a:rPr lang="en" sz="1500">
                <a:solidFill>
                  <a:srgbClr val="666666"/>
                </a:solidFill>
              </a:rPr>
              <a:t>Value experience</a:t>
            </a:r>
            <a:endParaRPr sz="1500">
              <a:solidFill>
                <a:srgbClr val="666666"/>
              </a:solidFill>
            </a:endParaRPr>
          </a:p>
          <a:p>
            <a:pPr indent="-3238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AutoNum type="arabicPeriod"/>
            </a:pPr>
            <a:r>
              <a:rPr lang="en" sz="1500">
                <a:solidFill>
                  <a:srgbClr val="666666"/>
                </a:solidFill>
              </a:rPr>
              <a:t>Willing to spend money just for fun</a:t>
            </a:r>
            <a:endParaRPr sz="1500">
              <a:solidFill>
                <a:srgbClr val="666666"/>
              </a:solidFill>
            </a:endParaRPr>
          </a:p>
          <a:p>
            <a:pPr indent="-3238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AutoNum type="arabicPeriod"/>
            </a:pPr>
            <a:r>
              <a:rPr lang="en" sz="1500">
                <a:solidFill>
                  <a:srgbClr val="666666"/>
                </a:solidFill>
              </a:rPr>
              <a:t>Heavy users of social media</a:t>
            </a:r>
            <a:endParaRPr sz="1500">
              <a:solidFill>
                <a:srgbClr val="666666"/>
              </a:solidFill>
            </a:endParaRPr>
          </a:p>
          <a:p>
            <a:pPr indent="-3238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AutoNum type="arabicPeriod"/>
            </a:pPr>
            <a:r>
              <a:rPr lang="en" sz="1500">
                <a:solidFill>
                  <a:srgbClr val="666666"/>
                </a:solidFill>
              </a:rPr>
              <a:t>Subscribers of music, fashion, entertainment channels, accounts or publications</a:t>
            </a:r>
            <a:endParaRPr sz="1500">
              <a:solidFill>
                <a:srgbClr val="666666"/>
              </a:solidFill>
            </a:endParaRPr>
          </a:p>
          <a:p>
            <a:pPr indent="-3238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AutoNum type="arabicPeriod"/>
            </a:pPr>
            <a:r>
              <a:rPr lang="en" sz="1500">
                <a:solidFill>
                  <a:srgbClr val="666666"/>
                </a:solidFill>
              </a:rPr>
              <a:t>Value the sense of humor</a:t>
            </a:r>
            <a:endParaRPr sz="15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2" name="Google Shape;11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32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44" name="Google Shape;1144;p32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145" name="Google Shape;1145;p32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146" name="Google Shape;1146;p32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147" name="Google Shape;1147;p32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148" name="Google Shape;1148;p32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149" name="Google Shape;1149;p32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150" name="Google Shape;1150;p32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151" name="Google Shape;1151;p32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2" name="Google Shape;1152;p32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3" name="Google Shape;1153;p32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54" name="Google Shape;1154;p32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155" name="Google Shape;1155;p32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156" name="Google Shape;1156;p32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157" name="Google Shape;1157;p32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158" name="Google Shape;1158;p32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159" name="Google Shape;1159;p32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160" name="Google Shape;1160;p32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161" name="Google Shape;1161;p32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62" name="Google Shape;1162;p32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63" name="Google Shape;1163;p32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64" name="Google Shape;1164;p32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165" name="Google Shape;1165;p32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166" name="Google Shape;1166;p32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167" name="Google Shape;1167;p32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168" name="Google Shape;1168;p32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169" name="Google Shape;1169;p32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170" name="Google Shape;1170;p32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171" name="Google Shape;1171;p32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72" name="Google Shape;1172;p32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73" name="Google Shape;1173;p32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74" name="Google Shape;1174;p32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175" name="Google Shape;1175;p32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176" name="Google Shape;1176;p32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177" name="Google Shape;1177;p32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178" name="Google Shape;1178;p32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179" name="Google Shape;1179;p32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180" name="Google Shape;1180;p32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181" name="Google Shape;1181;p32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82" name="Google Shape;1182;p32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83" name="Google Shape;1183;p32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Audience, Part 2</a:t>
            </a:r>
            <a:endParaRPr/>
          </a:p>
        </p:txBody>
      </p:sp>
      <p:sp>
        <p:nvSpPr>
          <p:cNvPr id="1189" name="Google Shape;1189;p33"/>
          <p:cNvSpPr txBox="1"/>
          <p:nvPr>
            <p:ph idx="1" type="body"/>
          </p:nvPr>
        </p:nvSpPr>
        <p:spPr>
          <a:xfrm>
            <a:off x="729450" y="1853850"/>
            <a:ext cx="7929600" cy="32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AutoNum type="arabicPeriod"/>
            </a:pPr>
            <a:r>
              <a:rPr lang="en" sz="1200">
                <a:solidFill>
                  <a:srgbClr val="666666"/>
                </a:solidFill>
              </a:rPr>
              <a:t>The </a:t>
            </a:r>
            <a:r>
              <a:rPr lang="en" sz="1200" u="sng">
                <a:solidFill>
                  <a:srgbClr val="666666"/>
                </a:solidFill>
              </a:rPr>
              <a:t>problem</a:t>
            </a:r>
            <a:r>
              <a:rPr lang="en" sz="1200">
                <a:solidFill>
                  <a:srgbClr val="666666"/>
                </a:solidFill>
              </a:rPr>
              <a:t> that needs to be solved: Young people view Snapple as an old fashioned beverage brand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AutoNum type="arabicPeriod"/>
            </a:pPr>
            <a:r>
              <a:rPr lang="en" sz="1200">
                <a:solidFill>
                  <a:srgbClr val="666666"/>
                </a:solidFill>
              </a:rPr>
              <a:t>The </a:t>
            </a:r>
            <a:r>
              <a:rPr lang="en" sz="1200" u="sng">
                <a:solidFill>
                  <a:srgbClr val="666666"/>
                </a:solidFill>
              </a:rPr>
              <a:t>benefit</a:t>
            </a:r>
            <a:r>
              <a:rPr lang="en" sz="1200">
                <a:solidFill>
                  <a:srgbClr val="666666"/>
                </a:solidFill>
              </a:rPr>
              <a:t>: Snapple gives fun facts on the cap that makes the brand interesting and left impressions on its consumers. 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AutoNum type="arabicPeriod"/>
            </a:pPr>
            <a:r>
              <a:rPr lang="en" sz="1200" u="sng">
                <a:solidFill>
                  <a:srgbClr val="666666"/>
                </a:solidFill>
              </a:rPr>
              <a:t>Support</a:t>
            </a:r>
            <a:r>
              <a:rPr lang="en" sz="1200">
                <a:solidFill>
                  <a:srgbClr val="666666"/>
                </a:solidFill>
              </a:rPr>
              <a:t>: (based on Primary and Secondary research)</a:t>
            </a:r>
            <a:endParaRPr sz="1200">
              <a:solidFill>
                <a:srgbClr val="666666"/>
              </a:solidFill>
            </a:endParaRPr>
          </a:p>
          <a:p>
            <a:pPr indent="-304800" lvl="0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#sanpplefacts as 103K post on Instagram and it’s also a trend on other social media Facebook</a:t>
            </a:r>
            <a:endParaRPr sz="1200">
              <a:solidFill>
                <a:srgbClr val="666666"/>
              </a:solidFill>
            </a:endParaRPr>
          </a:p>
          <a:p>
            <a:pPr indent="-304800" lvl="0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Based on the one-on-one interviews and internet survey, 75% of Snapple consumers mention the Snapple Facts on the caps</a:t>
            </a:r>
            <a:endParaRPr sz="1200">
              <a:solidFill>
                <a:srgbClr val="666666"/>
              </a:solidFill>
            </a:endParaRPr>
          </a:p>
          <a:p>
            <a:pPr indent="-304800" lvl="0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“Snapple is an ice tea brand </a:t>
            </a:r>
            <a:r>
              <a:rPr lang="en" sz="1200">
                <a:solidFill>
                  <a:srgbClr val="666666"/>
                </a:solidFill>
              </a:rPr>
              <a:t>filled</a:t>
            </a:r>
            <a:r>
              <a:rPr lang="en" sz="1200">
                <a:solidFill>
                  <a:srgbClr val="666666"/>
                </a:solidFill>
              </a:rPr>
              <a:t> of Childhood memories, but I seldom drink it nowadays,” said Congxiao Wang, a Snapple consumer.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AutoNum type="arabicPeriod"/>
            </a:pPr>
            <a:r>
              <a:rPr lang="en" sz="1200" u="sng">
                <a:solidFill>
                  <a:srgbClr val="666666"/>
                </a:solidFill>
              </a:rPr>
              <a:t>Brand Personality</a:t>
            </a:r>
            <a:r>
              <a:rPr lang="en" sz="1200">
                <a:solidFill>
                  <a:srgbClr val="666666"/>
                </a:solidFill>
              </a:rPr>
              <a:t>: Snapple is known as “Real Facts” under the cap. Instead of the traditional Snapple Lady icon, Snapple has characteristics of interesting and funny. Therefore, Snapple can be pictured as a chubby knowledgeable man with glasses who always has a giant book with him, like to tell people useless but real fun facts about the world. 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https://www.instagram.com/snapple/?hl=en</a:t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1190" name="Google Shape;1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3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92" name="Google Shape;1192;p3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193" name="Google Shape;1193;p3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194" name="Google Shape;1194;p3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195" name="Google Shape;1195;p3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196" name="Google Shape;1196;p3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197" name="Google Shape;1197;p3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198" name="Google Shape;1198;p3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199" name="Google Shape;1199;p3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0" name="Google Shape;1200;p3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1" name="Google Shape;1201;p3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02" name="Google Shape;1202;p3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203" name="Google Shape;1203;p3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204" name="Google Shape;1204;p3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205" name="Google Shape;1205;p3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206" name="Google Shape;1206;p3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207" name="Google Shape;1207;p3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208" name="Google Shape;1208;p3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209" name="Google Shape;1209;p3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10" name="Google Shape;1210;p3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11" name="Google Shape;1211;p3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12" name="Google Shape;1212;p3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213" name="Google Shape;1213;p3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214" name="Google Shape;1214;p3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215" name="Google Shape;1215;p3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216" name="Google Shape;1216;p3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217" name="Google Shape;1217;p3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218" name="Google Shape;1218;p3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219" name="Google Shape;1219;p3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20" name="Google Shape;1220;p3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21" name="Google Shape;1221;p33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22" name="Google Shape;1222;p33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223" name="Google Shape;1223;p33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224" name="Google Shape;1224;p33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225" name="Google Shape;1225;p33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226" name="Google Shape;1226;p33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227" name="Google Shape;1227;p33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228" name="Google Shape;1228;p33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229" name="Google Shape;1229;p33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30" name="Google Shape;1230;p33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31" name="Google Shape;1231;p33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 and Survey</a:t>
            </a:r>
            <a:endParaRPr/>
          </a:p>
        </p:txBody>
      </p:sp>
      <p:sp>
        <p:nvSpPr>
          <p:cNvPr id="1237" name="Google Shape;1237;p3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38" name="Google Shape;1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975" y="2013738"/>
            <a:ext cx="3866900" cy="27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550" y="2013750"/>
            <a:ext cx="4189450" cy="30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34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42" name="Google Shape;1242;p34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243" name="Google Shape;1243;p34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244" name="Google Shape;1244;p34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245" name="Google Shape;1245;p34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246" name="Google Shape;1246;p34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247" name="Google Shape;1247;p34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248" name="Google Shape;1248;p34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249" name="Google Shape;1249;p34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50" name="Google Shape;1250;p34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51" name="Google Shape;1251;p34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52" name="Google Shape;1252;p34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253" name="Google Shape;1253;p34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254" name="Google Shape;1254;p34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255" name="Google Shape;1255;p34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256" name="Google Shape;1256;p34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257" name="Google Shape;1257;p34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258" name="Google Shape;1258;p34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259" name="Google Shape;1259;p34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60" name="Google Shape;1260;p34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61" name="Google Shape;1261;p34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62" name="Google Shape;1262;p34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263" name="Google Shape;1263;p34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264" name="Google Shape;1264;p34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265" name="Google Shape;1265;p34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266" name="Google Shape;1266;p34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267" name="Google Shape;1267;p34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268" name="Google Shape;1268;p34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269" name="Google Shape;1269;p34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70" name="Google Shape;1270;p34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71" name="Google Shape;1271;p34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3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Consumer Thoughts</a:t>
            </a:r>
            <a:endParaRPr/>
          </a:p>
        </p:txBody>
      </p:sp>
      <p:sp>
        <p:nvSpPr>
          <p:cNvPr id="1277" name="Google Shape;1277;p35"/>
          <p:cNvSpPr txBox="1"/>
          <p:nvPr>
            <p:ph idx="1" type="body"/>
          </p:nvPr>
        </p:nvSpPr>
        <p:spPr>
          <a:xfrm>
            <a:off x="727650" y="1853850"/>
            <a:ext cx="7688700" cy="26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" sz="1400" u="sng">
                <a:solidFill>
                  <a:srgbClr val="666666"/>
                </a:solidFill>
              </a:rPr>
              <a:t>Observation</a:t>
            </a:r>
            <a:r>
              <a:rPr lang="en" sz="1400">
                <a:solidFill>
                  <a:srgbClr val="666666"/>
                </a:solidFill>
              </a:rPr>
              <a:t>: People who like the experience of drinking ice tea also tend to be Subscribers of music, fashion, entertainment channels, who enjoy funny and interesting things</a:t>
            </a:r>
            <a:endParaRPr sz="1400">
              <a:solidFill>
                <a:srgbClr val="66666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" sz="1400" u="sng">
                <a:solidFill>
                  <a:srgbClr val="666666"/>
                </a:solidFill>
              </a:rPr>
              <a:t>Consumer fact</a:t>
            </a:r>
            <a:r>
              <a:rPr lang="en" sz="1400">
                <a:solidFill>
                  <a:srgbClr val="666666"/>
                </a:solidFill>
              </a:rPr>
              <a:t>: Snapple is a traditional juice and ice tea brand on the mind of our target audience.</a:t>
            </a:r>
            <a:endParaRPr sz="1400">
              <a:solidFill>
                <a:srgbClr val="66666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" sz="1400" u="sng">
                <a:solidFill>
                  <a:srgbClr val="666666"/>
                </a:solidFill>
              </a:rPr>
              <a:t>Insight</a:t>
            </a:r>
            <a:r>
              <a:rPr lang="en" sz="1400">
                <a:solidFill>
                  <a:srgbClr val="666666"/>
                </a:solidFill>
              </a:rPr>
              <a:t>: Snapple keep provides fun facts and interesting lines on the cap that give their consumer a break to relax.</a:t>
            </a:r>
            <a:endParaRPr sz="1400">
              <a:solidFill>
                <a:srgbClr val="66666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" sz="1400" u="sng">
                <a:solidFill>
                  <a:srgbClr val="666666"/>
                </a:solidFill>
              </a:rPr>
              <a:t>Quotes:</a:t>
            </a:r>
            <a:r>
              <a:rPr lang="en" sz="1400">
                <a:solidFill>
                  <a:srgbClr val="666666"/>
                </a:solidFill>
              </a:rPr>
              <a:t> </a:t>
            </a:r>
            <a:endParaRPr sz="1400">
              <a:solidFill>
                <a:srgbClr val="666666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en" sz="1400">
                <a:solidFill>
                  <a:srgbClr val="666666"/>
                </a:solidFill>
              </a:rPr>
              <a:t>“Snapple is an ice tea brand </a:t>
            </a:r>
            <a:r>
              <a:rPr lang="en" sz="1400">
                <a:solidFill>
                  <a:srgbClr val="666666"/>
                </a:solidFill>
              </a:rPr>
              <a:t>filled</a:t>
            </a:r>
            <a:r>
              <a:rPr lang="en" sz="1400">
                <a:solidFill>
                  <a:srgbClr val="666666"/>
                </a:solidFill>
              </a:rPr>
              <a:t> of Childhood memories, but I seldom drink it nowadays,” said Congxiao Wang, a Snapple consumer.</a:t>
            </a:r>
            <a:endParaRPr sz="1400">
              <a:solidFill>
                <a:srgbClr val="666666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en" sz="1400">
                <a:solidFill>
                  <a:srgbClr val="666666"/>
                </a:solidFill>
              </a:rPr>
              <a:t>“I like the fun fact that Snapple gave, and it’s kinda cute,” said Fang Wang, a Snapple consumer.</a:t>
            </a:r>
            <a:endParaRPr sz="1400">
              <a:solidFill>
                <a:srgbClr val="666666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en" sz="1400">
                <a:solidFill>
                  <a:srgbClr val="666666"/>
                </a:solidFill>
              </a:rPr>
              <a:t>“ I drink iced tea when I'm taking a break,” Danni Huang, a Snapple consumer.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1278" name="Google Shape;12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35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80" name="Google Shape;1280;p35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281" name="Google Shape;1281;p35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282" name="Google Shape;1282;p35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283" name="Google Shape;1283;p35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284" name="Google Shape;1284;p35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285" name="Google Shape;1285;p35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286" name="Google Shape;1286;p35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287" name="Google Shape;1287;p35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88" name="Google Shape;1288;p35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89" name="Google Shape;1289;p35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90" name="Google Shape;1290;p35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291" name="Google Shape;1291;p35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292" name="Google Shape;1292;p35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293" name="Google Shape;1293;p35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294" name="Google Shape;1294;p35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295" name="Google Shape;1295;p35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296" name="Google Shape;1296;p35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297" name="Google Shape;1297;p35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98" name="Google Shape;1298;p35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99" name="Google Shape;1299;p35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ntroduction</a:t>
            </a:r>
            <a:endParaRPr/>
          </a:p>
        </p:txBody>
      </p:sp>
      <p:sp>
        <p:nvSpPr>
          <p:cNvPr id="148" name="Google Shape;148;p18"/>
          <p:cNvSpPr txBox="1"/>
          <p:nvPr>
            <p:ph idx="1" type="body"/>
          </p:nvPr>
        </p:nvSpPr>
        <p:spPr>
          <a:xfrm>
            <a:off x="729450" y="2078875"/>
            <a:ext cx="7688700" cy="26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advertising plan is designed for Snapple company, in order to solve its current problem, </a:t>
            </a:r>
            <a:r>
              <a:rPr b="1" lang="en" sz="1500"/>
              <a:t>changing consumer's perception of its product</a:t>
            </a:r>
            <a:r>
              <a:rPr lang="en" sz="1500"/>
              <a:t>.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advertising plan covers </a:t>
            </a:r>
            <a:r>
              <a:rPr b="1" lang="en" sz="1500"/>
              <a:t>9 major parts</a:t>
            </a:r>
            <a:r>
              <a:rPr lang="en" sz="1500"/>
              <a:t>, including marketing problem, advertising objectives, </a:t>
            </a:r>
            <a:r>
              <a:rPr lang="en" sz="1500"/>
              <a:t>situation</a:t>
            </a:r>
            <a:r>
              <a:rPr lang="en" sz="1500"/>
              <a:t> analysis, trend analysis, competitive analysis, target audience, consumer thoughts, creative execution and media plan. 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overall goal is to </a:t>
            </a:r>
            <a:r>
              <a:rPr b="1" lang="en" sz="1500"/>
              <a:t>increase the market</a:t>
            </a:r>
            <a:r>
              <a:rPr lang="en" sz="1500"/>
              <a:t> share of Snapple and</a:t>
            </a:r>
            <a:r>
              <a:rPr b="1" lang="en" sz="1500"/>
              <a:t> increase the sales</a:t>
            </a:r>
            <a:r>
              <a:rPr lang="en" sz="1500"/>
              <a:t> of Snapple’s products.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51" name="Google Shape;151;p1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52" name="Google Shape;152;p1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53" name="Google Shape;153;p1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54" name="Google Shape;154;p1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55" name="Google Shape;155;p1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56" name="Google Shape;156;p1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57" name="Google Shape;157;p1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58" name="Google Shape;158;p1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9" name="Google Shape;159;p1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62" name="Google Shape;162;p1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63" name="Google Shape;163;p1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64" name="Google Shape;164;p1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65" name="Google Shape;165;p1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66" name="Google Shape;166;p1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67" name="Google Shape;167;p1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68" name="Google Shape;168;p1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9" name="Google Shape;169;p1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0" name="Google Shape;170;p1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71" name="Google Shape;171;p1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72" name="Google Shape;172;p1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73" name="Google Shape;173;p1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74" name="Google Shape;174;p1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75" name="Google Shape;175;p1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76" name="Google Shape;176;p1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77" name="Google Shape;177;p1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78" name="Google Shape;178;p1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9" name="Google Shape;179;p1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81" name="Google Shape;181;p1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82" name="Google Shape;182;p1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83" name="Google Shape;183;p1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84" name="Google Shape;184;p1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85" name="Google Shape;185;p1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86" name="Google Shape;186;p1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87" name="Google Shape;187;p1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88" name="Google Shape;188;p1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9" name="Google Shape;189;p1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91" name="Google Shape;191;p1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92" name="Google Shape;192;p1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93" name="Google Shape;193;p1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94" name="Google Shape;194;p1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95" name="Google Shape;195;p1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96" name="Google Shape;196;p1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97" name="Google Shape;197;p1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98" name="Google Shape;198;p1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9" name="Google Shape;199;p1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0" name="Google Shape;200;p1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01" name="Google Shape;201;p1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202" name="Google Shape;202;p1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203" name="Google Shape;203;p1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204" name="Google Shape;204;p1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205" name="Google Shape;205;p1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206" name="Google Shape;206;p1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207" name="Google Shape;207;p1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208" name="Google Shape;208;p1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212" name="Google Shape;212;p18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213" name="Google Shape;213;p18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214" name="Google Shape;214;p18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215" name="Google Shape;215;p18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216" name="Google Shape;216;p18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217" name="Google Shape;217;p18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218" name="Google Shape;218;p18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9" name="Google Shape;219;p18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0" name="Google Shape;220;p18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21" name="Google Shape;221;p18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222" name="Google Shape;222;p18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223" name="Google Shape;223;p18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224" name="Google Shape;224;p18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225" name="Google Shape;225;p18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226" name="Google Shape;226;p18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227" name="Google Shape;227;p18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228" name="Google Shape;228;p18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9" name="Google Shape;229;p18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p18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36"/>
          <p:cNvSpPr txBox="1"/>
          <p:nvPr>
            <p:ph type="title"/>
          </p:nvPr>
        </p:nvSpPr>
        <p:spPr>
          <a:xfrm>
            <a:off x="729450" y="1318650"/>
            <a:ext cx="2937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Brief</a:t>
            </a:r>
            <a:endParaRPr/>
          </a:p>
        </p:txBody>
      </p:sp>
      <p:pic>
        <p:nvPicPr>
          <p:cNvPr id="1305" name="Google Shape;130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36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307" name="Google Shape;1307;p36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308" name="Google Shape;1308;p36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309" name="Google Shape;1309;p36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310" name="Google Shape;1310;p36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311" name="Google Shape;1311;p36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312" name="Google Shape;1312;p36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313" name="Google Shape;1313;p36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314" name="Google Shape;1314;p36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5" name="Google Shape;1315;p36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6" name="Google Shape;1316;p36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7" name="Google Shape;1317;p36"/>
          <p:cNvSpPr txBox="1"/>
          <p:nvPr/>
        </p:nvSpPr>
        <p:spPr>
          <a:xfrm>
            <a:off x="1000450" y="1853850"/>
            <a:ext cx="6779400" cy="3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Marketing Problem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Snapple was once the leading competitor in the ready-to-drink iced tea category. Heightened competition and diminishing media presence has caused consumers to overlook Snapple for more contemporary iced tea brands.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Advertising Objective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Change consumer perception of Snapple to be more positive and fashion.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Target Audience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Males and females between 18 to 24.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Value experience, willing to spend money just for fun.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Heavy users of social media, subscribers of music, fashion, entertainment channels, accounts or publications.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37"/>
          <p:cNvSpPr txBox="1"/>
          <p:nvPr>
            <p:ph type="title"/>
          </p:nvPr>
        </p:nvSpPr>
        <p:spPr>
          <a:xfrm>
            <a:off x="729450" y="1318650"/>
            <a:ext cx="2937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Brief</a:t>
            </a:r>
            <a:endParaRPr/>
          </a:p>
        </p:txBody>
      </p:sp>
      <p:pic>
        <p:nvPicPr>
          <p:cNvPr id="1323" name="Google Shape;13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p37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325" name="Google Shape;1325;p37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326" name="Google Shape;1326;p37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327" name="Google Shape;1327;p37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328" name="Google Shape;1328;p37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329" name="Google Shape;1329;p37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330" name="Google Shape;1330;p37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331" name="Google Shape;1331;p37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332" name="Google Shape;1332;p37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33" name="Google Shape;1333;p37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34" name="Google Shape;1334;p37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35" name="Google Shape;1335;p37"/>
          <p:cNvSpPr txBox="1"/>
          <p:nvPr/>
        </p:nvSpPr>
        <p:spPr>
          <a:xfrm>
            <a:off x="1000450" y="1853850"/>
            <a:ext cx="6779400" cy="3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Benefit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The real facts from the ice tea bottle cap are interesting and worth discussing with friends. 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Support for Benefit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 the target audience, the real facts on the bottle caps relax them during class or work break; they are able to share what facts they get with friends. It stimulates the curiosity of consumers to try more Snapple drinks, learning more fun facts.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Brand Personality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 short, chubby man with glasses who always has a giant book with him, like to tell people useless but real fun facts about the world.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38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41" name="Google Shape;1341;p38"/>
          <p:cNvSpPr txBox="1"/>
          <p:nvPr>
            <p:ph type="title"/>
          </p:nvPr>
        </p:nvSpPr>
        <p:spPr>
          <a:xfrm>
            <a:off x="836825" y="1474650"/>
            <a:ext cx="40329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execution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magazine ad 1</a:t>
            </a:r>
            <a:endParaRPr/>
          </a:p>
        </p:txBody>
      </p:sp>
      <p:pic>
        <p:nvPicPr>
          <p:cNvPr id="1342" name="Google Shape;13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4650" y="550700"/>
            <a:ext cx="2967376" cy="445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38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345" name="Google Shape;1345;p38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346" name="Google Shape;1346;p38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347" name="Google Shape;1347;p38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348" name="Google Shape;1348;p38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349" name="Google Shape;1349;p38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350" name="Google Shape;1350;p38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351" name="Google Shape;1351;p38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352" name="Google Shape;1352;p38"/>
          <p:cNvSpPr/>
          <p:nvPr/>
        </p:nvSpPr>
        <p:spPr>
          <a:xfrm>
            <a:off x="724114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53" name="Google Shape;1353;p38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Google Shape;13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725" y="550711"/>
            <a:ext cx="2918001" cy="4378865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39"/>
          <p:cNvSpPr txBox="1"/>
          <p:nvPr>
            <p:ph type="title"/>
          </p:nvPr>
        </p:nvSpPr>
        <p:spPr>
          <a:xfrm>
            <a:off x="836825" y="1474650"/>
            <a:ext cx="40329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execution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magazine ad 2</a:t>
            </a:r>
            <a:endParaRPr/>
          </a:p>
        </p:txBody>
      </p:sp>
      <p:sp>
        <p:nvSpPr>
          <p:cNvPr id="1361" name="Google Shape;1361;p3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362" name="Google Shape;1362;p3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363" name="Google Shape;1363;p3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364" name="Google Shape;1364;p3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365" name="Google Shape;1365;p3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366" name="Google Shape;1366;p3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367" name="Google Shape;1367;p3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368" name="Google Shape;1368;p3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369" name="Google Shape;1369;p3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70" name="Google Shape;1370;p3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71" name="Google Shape;1371;p39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72" name="Google Shape;1372;p39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373" name="Google Shape;1373;p39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374" name="Google Shape;1374;p39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375" name="Google Shape;1375;p39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376" name="Google Shape;1376;p39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377" name="Google Shape;1377;p39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378" name="Google Shape;1378;p39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379" name="Google Shape;1379;p39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380" name="Google Shape;1380;p39"/>
          <p:cNvSpPr/>
          <p:nvPr/>
        </p:nvSpPr>
        <p:spPr>
          <a:xfrm>
            <a:off x="724114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81" name="Google Shape;1381;p39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40"/>
          <p:cNvSpPr/>
          <p:nvPr/>
        </p:nvSpPr>
        <p:spPr>
          <a:xfrm>
            <a:off x="368750" y="2008550"/>
            <a:ext cx="4050900" cy="2991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7" name="Google Shape;1387;p40"/>
          <p:cNvSpPr/>
          <p:nvPr/>
        </p:nvSpPr>
        <p:spPr>
          <a:xfrm>
            <a:off x="4728775" y="1930050"/>
            <a:ext cx="4050900" cy="2991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40"/>
          <p:cNvSpPr txBox="1"/>
          <p:nvPr>
            <p:ph idx="1" type="body"/>
          </p:nvPr>
        </p:nvSpPr>
        <p:spPr>
          <a:xfrm>
            <a:off x="577050" y="2143100"/>
            <a:ext cx="3711600" cy="11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D85C6"/>
                </a:solidFill>
              </a:rPr>
              <a:t>#SnappleRealFact</a:t>
            </a:r>
            <a:r>
              <a:rPr lang="en" sz="1400">
                <a:solidFill>
                  <a:srgbClr val="666666"/>
                </a:solidFill>
              </a:rPr>
              <a:t>  </a:t>
            </a:r>
            <a:r>
              <a:rPr lang="en" sz="1400"/>
              <a:t>Hawaii is the only U.S. state never to report a temperature of zero degrees F or below. </a:t>
            </a:r>
            <a:endParaRPr sz="1400"/>
          </a:p>
          <a:p>
            <a:pPr indent="0" lvl="0" marL="0" marR="0" rtl="0" algn="l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Let’s keep the SUMMER  in your cup! </a:t>
            </a:r>
            <a:r>
              <a:rPr lang="en" sz="1400">
                <a:solidFill>
                  <a:srgbClr val="3D85C6"/>
                </a:solidFill>
              </a:rPr>
              <a:t>#temperaturedrops</a:t>
            </a:r>
            <a:endParaRPr sz="1400">
              <a:solidFill>
                <a:srgbClr val="3D85C6"/>
              </a:solidFill>
            </a:endParaRPr>
          </a:p>
        </p:txBody>
      </p:sp>
      <p:pic>
        <p:nvPicPr>
          <p:cNvPr id="1389" name="Google Shape;13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825" y="3661375"/>
            <a:ext cx="1436525" cy="12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9175" y="3661375"/>
            <a:ext cx="1745500" cy="12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p40"/>
          <p:cNvSpPr txBox="1"/>
          <p:nvPr>
            <p:ph idx="1" type="body"/>
          </p:nvPr>
        </p:nvSpPr>
        <p:spPr>
          <a:xfrm>
            <a:off x="4974625" y="2143100"/>
            <a:ext cx="3711600" cy="11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D85C6"/>
                </a:solidFill>
              </a:rPr>
              <a:t>#SnappleRealFact </a:t>
            </a:r>
            <a:r>
              <a:rPr lang="en" sz="1400"/>
              <a:t>On average a human being will spend 2 WEEKS kissing in his lifetime. </a:t>
            </a:r>
            <a:endParaRPr sz="1400"/>
          </a:p>
          <a:p>
            <a:pPr indent="0" lvl="0" marL="0" marR="0" rtl="0" algn="l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Jesus! How many girlfriends do you guys have to make it? Cause I have none</a:t>
            </a:r>
            <a:r>
              <a:rPr lang="en" sz="1400">
                <a:solidFill>
                  <a:srgbClr val="666666"/>
                </a:solidFill>
              </a:rPr>
              <a:t>.</a:t>
            </a:r>
            <a:r>
              <a:rPr lang="en" sz="1400">
                <a:solidFill>
                  <a:srgbClr val="3D85C6"/>
                </a:solidFill>
              </a:rPr>
              <a:t> #SinglesDay</a:t>
            </a:r>
            <a:endParaRPr sz="1400">
              <a:solidFill>
                <a:srgbClr val="3D85C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1393" name="Google Shape;139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69350" y="3508975"/>
            <a:ext cx="1293943" cy="12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5448" y="3503563"/>
            <a:ext cx="1293949" cy="1242118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p4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396" name="Google Shape;1396;p4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397" name="Google Shape;1397;p4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398" name="Google Shape;1398;p4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399" name="Google Shape;1399;p4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400" name="Google Shape;1400;p4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401" name="Google Shape;1401;p4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402" name="Google Shape;1402;p4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403" name="Google Shape;1403;p4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4" name="Google Shape;1404;p4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5" name="Google Shape;1405;p40"/>
          <p:cNvSpPr txBox="1"/>
          <p:nvPr>
            <p:ph type="title"/>
          </p:nvPr>
        </p:nvSpPr>
        <p:spPr>
          <a:xfrm>
            <a:off x="729450" y="1166250"/>
            <a:ext cx="8064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Execution - Twitter</a:t>
            </a:r>
            <a:r>
              <a:rPr lang="en" sz="2400"/>
              <a:t> (Social Media)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Google Shape;1406;p40"/>
          <p:cNvSpPr/>
          <p:nvPr/>
        </p:nvSpPr>
        <p:spPr>
          <a:xfrm>
            <a:off x="1421900" y="1875350"/>
            <a:ext cx="1866900" cy="294600"/>
          </a:xfrm>
          <a:prstGeom prst="rect">
            <a:avLst/>
          </a:prstGeom>
          <a:solidFill>
            <a:srgbClr val="A9CDE4">
              <a:alpha val="607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Temporary Trends</a:t>
            </a:r>
            <a:endParaRPr/>
          </a:p>
        </p:txBody>
      </p:sp>
      <p:sp>
        <p:nvSpPr>
          <p:cNvPr id="1407" name="Google Shape;1407;p40"/>
          <p:cNvSpPr/>
          <p:nvPr/>
        </p:nvSpPr>
        <p:spPr>
          <a:xfrm>
            <a:off x="5715300" y="1799150"/>
            <a:ext cx="2133300" cy="294600"/>
          </a:xfrm>
          <a:prstGeom prst="rect">
            <a:avLst/>
          </a:prstGeom>
          <a:solidFill>
            <a:srgbClr val="A9CDE4">
              <a:alpha val="607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Holiday / Special Date</a:t>
            </a:r>
            <a:endParaRPr/>
          </a:p>
        </p:txBody>
      </p:sp>
      <p:sp>
        <p:nvSpPr>
          <p:cNvPr id="1408" name="Google Shape;1408;p40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9" name="Google Shape;1409;p40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410" name="Google Shape;1410;p40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411" name="Google Shape;1411;p40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412" name="Google Shape;1412;p40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413" name="Google Shape;1413;p40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414" name="Google Shape;1414;p40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415" name="Google Shape;1415;p40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416" name="Google Shape;1416;p40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417" name="Google Shape;1417;p40"/>
          <p:cNvSpPr/>
          <p:nvPr/>
        </p:nvSpPr>
        <p:spPr>
          <a:xfrm>
            <a:off x="724114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18" name="Google Shape;1418;p40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41"/>
          <p:cNvSpPr txBox="1"/>
          <p:nvPr>
            <p:ph type="title"/>
          </p:nvPr>
        </p:nvSpPr>
        <p:spPr>
          <a:xfrm>
            <a:off x="729450" y="1318650"/>
            <a:ext cx="8064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Execution - </a:t>
            </a:r>
            <a:r>
              <a:rPr lang="en"/>
              <a:t>Tik Tok</a:t>
            </a:r>
            <a:r>
              <a:rPr lang="en"/>
              <a:t> Campaign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41"/>
          <p:cNvSpPr txBox="1"/>
          <p:nvPr>
            <p:ph idx="1" type="body"/>
          </p:nvPr>
        </p:nvSpPr>
        <p:spPr>
          <a:xfrm>
            <a:off x="419100" y="2143100"/>
            <a:ext cx="4892400" cy="27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“Snap the moment Share fun real facts”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</a:rPr>
              <a:t>Collaborate with TikTok, initiates a campaign to encourage users to “snap”</a:t>
            </a:r>
            <a:r>
              <a:rPr b="1" lang="en" sz="1800">
                <a:solidFill>
                  <a:srgbClr val="666666"/>
                </a:solidFill>
              </a:rPr>
              <a:t>short </a:t>
            </a:r>
            <a:r>
              <a:rPr b="1" lang="en" sz="1800">
                <a:solidFill>
                  <a:srgbClr val="666666"/>
                </a:solidFill>
              </a:rPr>
              <a:t>videos</a:t>
            </a:r>
            <a:r>
              <a:rPr b="1" lang="en" sz="1800">
                <a:solidFill>
                  <a:srgbClr val="666666"/>
                </a:solidFill>
              </a:rPr>
              <a:t> </a:t>
            </a:r>
            <a:r>
              <a:rPr lang="en" sz="1800">
                <a:solidFill>
                  <a:srgbClr val="666666"/>
                </a:solidFill>
              </a:rPr>
              <a:t>with</a:t>
            </a:r>
            <a:r>
              <a:rPr b="1" lang="en" sz="1800">
                <a:solidFill>
                  <a:srgbClr val="666666"/>
                </a:solidFill>
              </a:rPr>
              <a:t> Snapple</a:t>
            </a:r>
            <a:r>
              <a:rPr lang="en" sz="1800">
                <a:solidFill>
                  <a:srgbClr val="666666"/>
                </a:solidFill>
              </a:rPr>
              <a:t> and share</a:t>
            </a:r>
            <a:r>
              <a:rPr b="1" lang="en" sz="1800">
                <a:solidFill>
                  <a:srgbClr val="666666"/>
                </a:solidFill>
              </a:rPr>
              <a:t> </a:t>
            </a:r>
            <a:r>
              <a:rPr lang="en" sz="1800">
                <a:solidFill>
                  <a:srgbClr val="666666"/>
                </a:solidFill>
              </a:rPr>
              <a:t>their</a:t>
            </a:r>
            <a:r>
              <a:rPr b="1" lang="en" sz="1800">
                <a:solidFill>
                  <a:srgbClr val="666666"/>
                </a:solidFill>
              </a:rPr>
              <a:t> fun real fact.</a:t>
            </a:r>
            <a:endParaRPr b="1" sz="18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66666"/>
                </a:solidFill>
              </a:rPr>
              <a:t>Tag #Snapple</a:t>
            </a:r>
            <a:r>
              <a:rPr lang="en" sz="1800">
                <a:solidFill>
                  <a:srgbClr val="666666"/>
                </a:solidFill>
              </a:rPr>
              <a:t> to win the opportunity to </a:t>
            </a:r>
            <a:r>
              <a:rPr b="1" lang="en" sz="1800">
                <a:solidFill>
                  <a:srgbClr val="666666"/>
                </a:solidFill>
              </a:rPr>
              <a:t>Maldives for free</a:t>
            </a:r>
            <a:r>
              <a:rPr lang="en" sz="1800">
                <a:solidFill>
                  <a:srgbClr val="666666"/>
                </a:solidFill>
              </a:rPr>
              <a:t> during wintertime.</a:t>
            </a:r>
            <a:endParaRPr sz="18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1425" name="Google Shape;14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41"/>
          <p:cNvSpPr txBox="1"/>
          <p:nvPr/>
        </p:nvSpPr>
        <p:spPr>
          <a:xfrm>
            <a:off x="2265900" y="4746250"/>
            <a:ext cx="6878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7B7B7"/>
                </a:solidFill>
              </a:rPr>
              <a:t>https://en.wikipedia.org/wiki/TikTok</a:t>
            </a:r>
            <a:endParaRPr sz="1100">
              <a:solidFill>
                <a:srgbClr val="B7B7B7"/>
              </a:solidFill>
            </a:endParaRPr>
          </a:p>
        </p:txBody>
      </p:sp>
      <p:pic>
        <p:nvPicPr>
          <p:cNvPr id="1427" name="Google Shape;142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6325" y="2192950"/>
            <a:ext cx="3321300" cy="221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p41"/>
          <p:cNvSpPr/>
          <p:nvPr/>
        </p:nvSpPr>
        <p:spPr>
          <a:xfrm>
            <a:off x="5333563" y="2480300"/>
            <a:ext cx="3706800" cy="1639500"/>
          </a:xfrm>
          <a:prstGeom prst="rect">
            <a:avLst/>
          </a:prstGeom>
          <a:solidFill>
            <a:srgbClr val="E9EDEE">
              <a:alpha val="877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9" name="Google Shape;1429;p41"/>
          <p:cNvSpPr txBox="1"/>
          <p:nvPr/>
        </p:nvSpPr>
        <p:spPr>
          <a:xfrm>
            <a:off x="5526313" y="2529950"/>
            <a:ext cx="3321300" cy="15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TikTok</a:t>
            </a: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is a </a:t>
            </a: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video-sharing </a:t>
            </a: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social networking service owned by ByteDance. It is used to create </a:t>
            </a: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short lip-sync, comedy, and talent videos</a:t>
            </a: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. In February 2019, TikTok, together with Douyin, hit one billion downloads globally. This app now is </a:t>
            </a: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extremely popular among the young</a:t>
            </a: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30" name="Google Shape;1430;p41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431" name="Google Shape;1431;p41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432" name="Google Shape;1432;p41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433" name="Google Shape;1433;p41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434" name="Google Shape;1434;p41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435" name="Google Shape;1435;p41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436" name="Google Shape;1436;p41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437" name="Google Shape;1437;p41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438" name="Google Shape;1438;p41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39" name="Google Shape;1439;p41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40" name="Google Shape;1440;p41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41" name="Google Shape;1441;p41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442" name="Google Shape;1442;p41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443" name="Google Shape;1443;p41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444" name="Google Shape;1444;p41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445" name="Google Shape;1445;p41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446" name="Google Shape;1446;p41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447" name="Google Shape;1447;p41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448" name="Google Shape;1448;p41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449" name="Google Shape;1449;p41"/>
          <p:cNvSpPr/>
          <p:nvPr/>
        </p:nvSpPr>
        <p:spPr>
          <a:xfrm>
            <a:off x="724114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50" name="Google Shape;1450;p41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5" name="Google Shape;1455;p42"/>
          <p:cNvGraphicFramePr/>
          <p:nvPr/>
        </p:nvGraphicFramePr>
        <p:xfrm>
          <a:off x="373325" y="2029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{D9698489-220A-47FC-999B-FC33B63D10B0}</a:tableStyleId>
              </a:tblPr>
              <a:tblGrid>
                <a:gridCol w="1175900"/>
                <a:gridCol w="1284600"/>
                <a:gridCol w="4204925"/>
                <a:gridCol w="2013350"/>
              </a:tblGrid>
              <a:tr h="5243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Execution </a:t>
                      </a:r>
                      <a:endParaRPr b="1"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Media</a:t>
                      </a:r>
                      <a:endParaRPr b="1"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Reason</a:t>
                      </a:r>
                      <a:endParaRPr b="1"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Time</a:t>
                      </a:r>
                      <a:endParaRPr b="1" sz="1600"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/>
                </a:tc>
              </a:tr>
              <a:tr h="116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Print Ad 1</a:t>
                      </a: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Magazines: Inc.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Magazines have High-quality graphics and reproduction, which makes it a suitable media choice.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Inc. magazine has a index of 188 based on the Snapple MRI data. 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July. 30th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-Due to highest sales during a year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-Start of the summer vacation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/>
                </a:tc>
              </a:tr>
              <a:tr h="116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Print Ad 2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Magazines: Food &amp; Wine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Food &amp; Wine magazine has a index of 177 based on the Snapple MRI data.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Magazine contents of new experiences and trends match the lifestyle of target audience.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Holiday season: Valentine’s Day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Christmas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1456" name="Google Shape;1456;p42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457" name="Google Shape;1457;p42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458" name="Google Shape;1458;p42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459" name="Google Shape;1459;p42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460" name="Google Shape;1460;p42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461" name="Google Shape;1461;p42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462" name="Google Shape;1462;p42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463" name="Google Shape;1463;p42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464" name="Google Shape;1464;p42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65" name="Google Shape;1465;p42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66" name="Google Shape;14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42"/>
          <p:cNvSpPr txBox="1"/>
          <p:nvPr>
            <p:ph type="title"/>
          </p:nvPr>
        </p:nvSpPr>
        <p:spPr>
          <a:xfrm>
            <a:off x="729450" y="1318650"/>
            <a:ext cx="8064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Media Plan - Print 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8" name="Google Shape;1468;p42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69" name="Google Shape;1469;p42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470" name="Google Shape;1470;p42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471" name="Google Shape;1471;p42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472" name="Google Shape;1472;p42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473" name="Google Shape;1473;p42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474" name="Google Shape;1474;p42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475" name="Google Shape;1475;p42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476" name="Google Shape;1476;p42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477" name="Google Shape;1477;p42"/>
          <p:cNvSpPr/>
          <p:nvPr/>
        </p:nvSpPr>
        <p:spPr>
          <a:xfrm>
            <a:off x="72411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8" name="Google Shape;1478;p42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3" name="Google Shape;1483;p43"/>
          <p:cNvGraphicFramePr/>
          <p:nvPr/>
        </p:nvGraphicFramePr>
        <p:xfrm>
          <a:off x="315813" y="1918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{D9698489-220A-47FC-999B-FC33B63D10B0}</a:tableStyleId>
              </a:tblPr>
              <a:tblGrid>
                <a:gridCol w="1106400"/>
                <a:gridCol w="865775"/>
                <a:gridCol w="4600975"/>
                <a:gridCol w="1939225"/>
              </a:tblGrid>
              <a:tr h="4688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Execution </a:t>
                      </a:r>
                      <a:endParaRPr b="1" sz="1600"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Media</a:t>
                      </a:r>
                      <a:endParaRPr b="1" sz="1600"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Reason</a:t>
                      </a:r>
                      <a:endParaRPr b="1" sz="1600"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Time</a:t>
                      </a:r>
                      <a:endParaRPr b="1" sz="1600"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025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Social Media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Twitter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Huge user population. Tags are common and effective.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Good platform to share text rather than emphasize on </a:t>
                      </a: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images</a:t>
                      </a: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Quick sharing and easy retweets can make the concept become a virus. 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End of August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Relate to temperature drop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430500"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11/11 Singles' Day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93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Tiktok Campaign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TikTok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The platform has a l</a:t>
                      </a: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arge population of young users.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Short videos are engaging, fun and creative. It is a current trend and also easy to get users to engage with the brand.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Platform has the culture of encouraging creative UGC. 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October - November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The prize is a free trip to </a:t>
                      </a:r>
                      <a:r>
                        <a:rPr lang="en">
                          <a:solidFill>
                            <a:srgbClr val="66666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Maldives during winter.</a:t>
                      </a:r>
                      <a:endParaRPr>
                        <a:solidFill>
                          <a:srgbClr val="66666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1484" name="Google Shape;1484;p43"/>
          <p:cNvSpPr txBox="1"/>
          <p:nvPr>
            <p:ph type="title"/>
          </p:nvPr>
        </p:nvSpPr>
        <p:spPr>
          <a:xfrm>
            <a:off x="729450" y="1318650"/>
            <a:ext cx="8064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Media Plan - Social Media &amp; Campaign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5" name="Google Shape;14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p4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487" name="Google Shape;1487;p4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488" name="Google Shape;1488;p4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489" name="Google Shape;1489;p4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490" name="Google Shape;1490;p4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491" name="Google Shape;1491;p4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492" name="Google Shape;1492;p4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493" name="Google Shape;1493;p4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494" name="Google Shape;1494;p4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95" name="Google Shape;1495;p4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96" name="Google Shape;1496;p4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497" name="Google Shape;1497;p4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498" name="Google Shape;1498;p4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499" name="Google Shape;1499;p4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500" name="Google Shape;1500;p4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501" name="Google Shape;1501;p4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502" name="Google Shape;1502;p4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503" name="Google Shape;1503;p4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504" name="Google Shape;1504;p4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5" name="Google Shape;1505;p4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6" name="Google Shape;1506;p43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7" name="Google Shape;1507;p43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508" name="Google Shape;1508;p43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509" name="Google Shape;1509;p43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510" name="Google Shape;1510;p43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511" name="Google Shape;1511;p43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512" name="Google Shape;1512;p43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513" name="Google Shape;1513;p43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514" name="Google Shape;1514;p43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1515" name="Google Shape;1515;p43"/>
          <p:cNvSpPr/>
          <p:nvPr/>
        </p:nvSpPr>
        <p:spPr>
          <a:xfrm>
            <a:off x="72411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16" name="Google Shape;1516;p43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44">
            <a:hlinkClick action="ppaction://hlinksldjump" r:id="rId3"/>
          </p:cNvPr>
          <p:cNvSpPr/>
          <p:nvPr/>
        </p:nvSpPr>
        <p:spPr>
          <a:xfrm>
            <a:off x="8146163" y="89325"/>
            <a:ext cx="9777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22" name="Google Shape;152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3000" y="1262700"/>
            <a:ext cx="5721174" cy="3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44"/>
          <p:cNvSpPr txBox="1"/>
          <p:nvPr>
            <p:ph type="title"/>
          </p:nvPr>
        </p:nvSpPr>
        <p:spPr>
          <a:xfrm>
            <a:off x="265350" y="2151563"/>
            <a:ext cx="2329500" cy="1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Thank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You</a:t>
            </a:r>
            <a:endParaRPr sz="3600"/>
          </a:p>
        </p:txBody>
      </p:sp>
      <p:pic>
        <p:nvPicPr>
          <p:cNvPr id="1524" name="Google Shape;152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44"/>
          <p:cNvSpPr txBox="1"/>
          <p:nvPr>
            <p:ph idx="4294967295" type="subTitle"/>
          </p:nvPr>
        </p:nvSpPr>
        <p:spPr>
          <a:xfrm>
            <a:off x="4881350" y="4544250"/>
            <a:ext cx="73638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Group 3: Dan Lou, Xinyi Wu, Minna Fang, Jiaxin Liu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44">
            <a:hlinkClick action="ppaction://hlinksldjump" r:id="rId6"/>
          </p:cNvPr>
          <p:cNvSpPr/>
          <p:nvPr/>
        </p:nvSpPr>
        <p:spPr>
          <a:xfrm>
            <a:off x="96338" y="89325"/>
            <a:ext cx="714300" cy="2946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527" name="Google Shape;1527;p44">
            <a:hlinkClick action="ppaction://hlinksldjump" r:id="rId7"/>
          </p:cNvPr>
          <p:cNvSpPr/>
          <p:nvPr/>
        </p:nvSpPr>
        <p:spPr>
          <a:xfrm>
            <a:off x="65826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1528" name="Google Shape;1528;p44">
            <a:hlinkClick action="ppaction://hlinksldjump" r:id="rId8"/>
          </p:cNvPr>
          <p:cNvSpPr/>
          <p:nvPr/>
        </p:nvSpPr>
        <p:spPr>
          <a:xfrm>
            <a:off x="1507317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1529" name="Google Shape;1529;p44">
            <a:hlinkClick action="ppaction://hlinksldjump" r:id="rId9"/>
          </p:cNvPr>
          <p:cNvSpPr/>
          <p:nvPr/>
        </p:nvSpPr>
        <p:spPr>
          <a:xfrm>
            <a:off x="2369287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1530" name="Google Shape;1530;p44">
            <a:hlinkClick action="ppaction://hlinksldjump" r:id="rId10"/>
          </p:cNvPr>
          <p:cNvSpPr/>
          <p:nvPr/>
        </p:nvSpPr>
        <p:spPr>
          <a:xfrm>
            <a:off x="3205412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1531" name="Google Shape;1531;p44">
            <a:hlinkClick action="ppaction://hlinksldjump" r:id="rId11"/>
          </p:cNvPr>
          <p:cNvSpPr/>
          <p:nvPr/>
        </p:nvSpPr>
        <p:spPr>
          <a:xfrm>
            <a:off x="3902073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1532" name="Google Shape;1532;p44"/>
          <p:cNvSpPr/>
          <p:nvPr/>
        </p:nvSpPr>
        <p:spPr>
          <a:xfrm>
            <a:off x="4723188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1533" name="Google Shape;1533;p44">
            <a:hlinkClick action="ppaction://hlinksldjump" r:id="rId12"/>
          </p:cNvPr>
          <p:cNvSpPr/>
          <p:nvPr/>
        </p:nvSpPr>
        <p:spPr>
          <a:xfrm>
            <a:off x="7312907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4" name="Google Shape;1534;p44">
            <a:hlinkClick action="ppaction://hlinksldjump" r:id="rId13"/>
          </p:cNvPr>
          <p:cNvSpPr/>
          <p:nvPr/>
        </p:nvSpPr>
        <p:spPr>
          <a:xfrm>
            <a:off x="6449207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5" name="Google Shape;1535;p44">
            <a:hlinkClick action="ppaction://hlinksldjump" r:id="rId14"/>
          </p:cNvPr>
          <p:cNvSpPr/>
          <p:nvPr/>
        </p:nvSpPr>
        <p:spPr>
          <a:xfrm>
            <a:off x="557211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Problem</a:t>
            </a:r>
            <a:endParaRPr/>
          </a:p>
        </p:txBody>
      </p:sp>
      <p:sp>
        <p:nvSpPr>
          <p:cNvPr id="236" name="Google Shape;236;p19"/>
          <p:cNvSpPr txBox="1"/>
          <p:nvPr>
            <p:ph idx="1" type="body"/>
          </p:nvPr>
        </p:nvSpPr>
        <p:spPr>
          <a:xfrm>
            <a:off x="729450" y="2133925"/>
            <a:ext cx="7223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Snapple was once the leading competitor in the ready-to-drink iced tea category. 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200"/>
              <a:t>Heightened competition</a:t>
            </a:r>
            <a:r>
              <a:rPr lang="en" sz="2200"/>
              <a:t> and </a:t>
            </a:r>
            <a:r>
              <a:rPr b="1" lang="en" sz="2200"/>
              <a:t>diminishing media presence</a:t>
            </a:r>
            <a:r>
              <a:rPr lang="en" sz="2200"/>
              <a:t> has caused consumers to </a:t>
            </a:r>
            <a:r>
              <a:rPr b="1" lang="en" sz="2200"/>
              <a:t>overlook Snapple for more contemporary iced tea brands.</a:t>
            </a:r>
            <a:endParaRPr b="1" sz="22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39" name="Google Shape;239;p1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240" name="Google Shape;240;p1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241" name="Google Shape;241;p1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242" name="Google Shape;242;p1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243" name="Google Shape;243;p1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244" name="Google Shape;244;p1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245" name="Google Shape;245;p1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246" name="Google Shape;246;p1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7" name="Google Shape;247;p1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8" name="Google Shape;248;p1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49" name="Google Shape;249;p1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250" name="Google Shape;250;p1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251" name="Google Shape;251;p1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252" name="Google Shape;252;p1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253" name="Google Shape;253;p1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254" name="Google Shape;254;p1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255" name="Google Shape;255;p1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256" name="Google Shape;256;p1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7" name="Google Shape;257;p1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8" name="Google Shape;258;p1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59" name="Google Shape;259;p1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260" name="Google Shape;260;p1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261" name="Google Shape;261;p1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262" name="Google Shape;262;p1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263" name="Google Shape;263;p1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264" name="Google Shape;264;p1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265" name="Google Shape;265;p1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266" name="Google Shape;266;p1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7" name="Google Shape;267;p1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8" name="Google Shape;268;p1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69" name="Google Shape;269;p1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270" name="Google Shape;270;p1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271" name="Google Shape;271;p1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272" name="Google Shape;272;p1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273" name="Google Shape;273;p1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274" name="Google Shape;274;p1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275" name="Google Shape;275;p1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276" name="Google Shape;276;p1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8" name="Google Shape;278;p1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79" name="Google Shape;279;p1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280" name="Google Shape;280;p1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281" name="Google Shape;281;p1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282" name="Google Shape;282;p1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283" name="Google Shape;283;p1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284" name="Google Shape;284;p1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285" name="Google Shape;285;p1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286" name="Google Shape;286;p1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7" name="Google Shape;287;p1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8" name="Google Shape;288;p1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89" name="Google Shape;289;p1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290" name="Google Shape;290;p1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291" name="Google Shape;291;p1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292" name="Google Shape;292;p1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293" name="Google Shape;293;p1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294" name="Google Shape;294;p1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295" name="Google Shape;295;p1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296" name="Google Shape;296;p1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7" name="Google Shape;297;p1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8" name="Google Shape;298;p19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99" name="Google Shape;299;p19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300" name="Google Shape;300;p19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301" name="Google Shape;301;p19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302" name="Google Shape;302;p19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303" name="Google Shape;303;p19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304" name="Google Shape;304;p19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305" name="Google Shape;305;p19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306" name="Google Shape;306;p19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7" name="Google Shape;307;p19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8" name="Google Shape;308;p19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09" name="Google Shape;309;p19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310" name="Google Shape;310;p19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311" name="Google Shape;311;p19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312" name="Google Shape;312;p19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313" name="Google Shape;313;p19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314" name="Google Shape;314;p19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315" name="Google Shape;315;p19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316" name="Google Shape;316;p19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Advertising Objective</a:t>
            </a:r>
            <a:endParaRPr/>
          </a:p>
        </p:txBody>
      </p:sp>
      <p:sp>
        <p:nvSpPr>
          <p:cNvPr id="324" name="Google Shape;324;p20"/>
          <p:cNvSpPr txBox="1"/>
          <p:nvPr>
            <p:ph idx="1" type="body"/>
          </p:nvPr>
        </p:nvSpPr>
        <p:spPr>
          <a:xfrm>
            <a:off x="888050" y="2294150"/>
            <a:ext cx="3842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Change consumer perception</a:t>
            </a:r>
            <a:r>
              <a:rPr lang="en" sz="2400"/>
              <a:t> of Snapple to be more  positive and fashion.</a:t>
            </a:r>
            <a:endParaRPr sz="24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7075" y="2017575"/>
            <a:ext cx="3591151" cy="199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28" name="Google Shape;328;p2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329" name="Google Shape;329;p2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330" name="Google Shape;330;p2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331" name="Google Shape;331;p2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332" name="Google Shape;332;p2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333" name="Google Shape;333;p2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334" name="Google Shape;334;p2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335" name="Google Shape;335;p2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6" name="Google Shape;336;p2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7" name="Google Shape;337;p2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38" name="Google Shape;338;p2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339" name="Google Shape;339;p2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340" name="Google Shape;340;p2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341" name="Google Shape;341;p2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342" name="Google Shape;342;p2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343" name="Google Shape;343;p2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344" name="Google Shape;344;p2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345" name="Google Shape;345;p2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6" name="Google Shape;346;p2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48" name="Google Shape;348;p2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349" name="Google Shape;349;p2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350" name="Google Shape;350;p2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351" name="Google Shape;351;p2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352" name="Google Shape;352;p2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353" name="Google Shape;353;p2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354" name="Google Shape;354;p2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355" name="Google Shape;355;p2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6" name="Google Shape;356;p2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7" name="Google Shape;357;p2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58" name="Google Shape;358;p2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359" name="Google Shape;359;p2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360" name="Google Shape;360;p2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361" name="Google Shape;361;p2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362" name="Google Shape;362;p2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363" name="Google Shape;363;p2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364" name="Google Shape;364;p2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365" name="Google Shape;365;p2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369" name="Google Shape;369;p2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370" name="Google Shape;370;p2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371" name="Google Shape;371;p2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372" name="Google Shape;372;p2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373" name="Google Shape;373;p2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374" name="Google Shape;374;p2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375" name="Google Shape;375;p2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379" name="Google Shape;379;p20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380" name="Google Shape;380;p20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381" name="Google Shape;381;p20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382" name="Google Shape;382;p20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383" name="Google Shape;383;p20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384" name="Google Shape;384;p20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385" name="Google Shape;385;p20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6" name="Google Shape;386;p20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7" name="Google Shape;387;p20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88" name="Google Shape;388;p20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389" name="Google Shape;389;p20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390" name="Google Shape;390;p20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391" name="Google Shape;391;p20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392" name="Google Shape;392;p20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393" name="Google Shape;393;p20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394" name="Google Shape;394;p20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395" name="Google Shape;395;p20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6" name="Google Shape;396;p20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7" name="Google Shape;397;p20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Situation Analysis: Brief Overview</a:t>
            </a:r>
            <a:endParaRPr/>
          </a:p>
        </p:txBody>
      </p:sp>
      <p:sp>
        <p:nvSpPr>
          <p:cNvPr id="403" name="Google Shape;403;p21"/>
          <p:cNvSpPr txBox="1"/>
          <p:nvPr>
            <p:ph idx="1" type="body"/>
          </p:nvPr>
        </p:nvSpPr>
        <p:spPr>
          <a:xfrm>
            <a:off x="729450" y="1702925"/>
            <a:ext cx="81891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6666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AutoNum type="romanUcPeriod"/>
            </a:pPr>
            <a:r>
              <a:rPr b="1" lang="en" sz="1500">
                <a:solidFill>
                  <a:srgbClr val="666666"/>
                </a:solidFill>
              </a:rPr>
              <a:t>Snapple Overview:</a:t>
            </a:r>
            <a:endParaRPr b="1" sz="1500">
              <a:solidFill>
                <a:srgbClr val="66666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n" sz="1500">
                <a:solidFill>
                  <a:srgbClr val="666666"/>
                </a:solidFill>
              </a:rPr>
              <a:t>A brand of tea and juice drinks / Owned by Keurig Dr. Pepper</a:t>
            </a:r>
            <a:endParaRPr sz="1500">
              <a:solidFill>
                <a:srgbClr val="66666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n" sz="1500">
                <a:solidFill>
                  <a:srgbClr val="666666"/>
                </a:solidFill>
              </a:rPr>
              <a:t>Founded in 1972 / Privately held / </a:t>
            </a:r>
            <a:r>
              <a:rPr lang="en" sz="1500">
                <a:solidFill>
                  <a:srgbClr val="666666"/>
                </a:solidFill>
              </a:rPr>
              <a:t>Based in Plano, Texas</a:t>
            </a:r>
            <a:endParaRPr sz="1500">
              <a:solidFill>
                <a:srgbClr val="66666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n" sz="1500">
                <a:solidFill>
                  <a:srgbClr val="666666"/>
                </a:solidFill>
              </a:rPr>
              <a:t>The brand achieved some fame due to various pop-culture references including television shows.</a:t>
            </a:r>
            <a:endParaRPr sz="15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6666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AutoNum type="romanUcPeriod"/>
            </a:pPr>
            <a:r>
              <a:rPr b="1" lang="en" sz="1500">
                <a:solidFill>
                  <a:srgbClr val="666666"/>
                </a:solidFill>
              </a:rPr>
              <a:t>Sales:</a:t>
            </a:r>
            <a:endParaRPr b="1" sz="1500">
              <a:solidFill>
                <a:srgbClr val="66666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n" sz="1500">
                <a:solidFill>
                  <a:srgbClr val="666666"/>
                </a:solidFill>
              </a:rPr>
              <a:t>   2016: 58.6 million   2017: 56.1million</a:t>
            </a:r>
            <a:endParaRPr sz="1500">
              <a:solidFill>
                <a:srgbClr val="66666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n" sz="1500">
                <a:solidFill>
                  <a:srgbClr val="666666"/>
                </a:solidFill>
              </a:rPr>
              <a:t>   In 2018, 54.6 million 192 oz cases of Snapple Tea were sold in the United States.</a:t>
            </a:r>
            <a:endParaRPr sz="1500">
              <a:solidFill>
                <a:srgbClr val="666666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666666"/>
                </a:solidFill>
              </a:rPr>
              <a:t>*Sales declined by 4 million in the past two years.</a:t>
            </a:r>
            <a:endParaRPr b="1" sz="15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404" name="Google Shape;4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1"/>
          <p:cNvSpPr txBox="1"/>
          <p:nvPr/>
        </p:nvSpPr>
        <p:spPr>
          <a:xfrm>
            <a:off x="5517500" y="4517525"/>
            <a:ext cx="3534600" cy="1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https://finance.yahoo.com/quote/DPS/profile?p=DPS</a:t>
            </a:r>
            <a:endParaRPr sz="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https://www.statista.com/statistics/941877/snapple-tea-sales-volume-us/</a:t>
            </a:r>
            <a:endParaRPr sz="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p21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408" name="Google Shape;408;p21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409" name="Google Shape;409;p21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410" name="Google Shape;410;p21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411" name="Google Shape;411;p21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412" name="Google Shape;412;p21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413" name="Google Shape;413;p21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414" name="Google Shape;414;p21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5" name="Google Shape;415;p21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6" name="Google Shape;416;p21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17" name="Google Shape;417;p21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418" name="Google Shape;418;p21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419" name="Google Shape;419;p21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420" name="Google Shape;420;p21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421" name="Google Shape;421;p21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422" name="Google Shape;422;p21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423" name="Google Shape;423;p21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424" name="Google Shape;424;p21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5" name="Google Shape;425;p21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6" name="Google Shape;426;p21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27" name="Google Shape;427;p21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428" name="Google Shape;428;p21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429" name="Google Shape;429;p21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430" name="Google Shape;430;p21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431" name="Google Shape;431;p21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432" name="Google Shape;432;p21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433" name="Google Shape;433;p21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434" name="Google Shape;434;p21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5" name="Google Shape;435;p21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6" name="Google Shape;436;p21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37" name="Google Shape;437;p21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438" name="Google Shape;438;p21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439" name="Google Shape;439;p21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440" name="Google Shape;440;p21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441" name="Google Shape;441;p21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442" name="Google Shape;442;p21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443" name="Google Shape;443;p21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444" name="Google Shape;444;p21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5" name="Google Shape;445;p21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6" name="Google Shape;446;p21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47" name="Google Shape;447;p21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448" name="Google Shape;448;p21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449" name="Google Shape;449;p21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450" name="Google Shape;450;p21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451" name="Google Shape;451;p21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452" name="Google Shape;452;p21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453" name="Google Shape;453;p21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454" name="Google Shape;454;p21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5" name="Google Shape;455;p21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6" name="Google Shape;456;p21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57" name="Google Shape;457;p21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458" name="Google Shape;458;p21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459" name="Google Shape;459;p21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460" name="Google Shape;460;p21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461" name="Google Shape;461;p21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462" name="Google Shape;462;p21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463" name="Google Shape;463;p21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464" name="Google Shape;464;p21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5" name="Google Shape;465;p21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6" name="Google Shape;466;p21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67" name="Google Shape;467;p21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468" name="Google Shape;468;p21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469" name="Google Shape;469;p21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470" name="Google Shape;470;p21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471" name="Google Shape;471;p21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472" name="Google Shape;472;p21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473" name="Google Shape;473;p21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474" name="Google Shape;474;p21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5" name="Google Shape;475;p21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6" name="Google Shape;476;p21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Situation Analysis: Product and Price</a:t>
            </a:r>
            <a:endParaRPr/>
          </a:p>
        </p:txBody>
      </p:sp>
      <p:sp>
        <p:nvSpPr>
          <p:cNvPr id="482" name="Google Shape;482;p22"/>
          <p:cNvSpPr txBox="1"/>
          <p:nvPr>
            <p:ph idx="1" type="body"/>
          </p:nvPr>
        </p:nvSpPr>
        <p:spPr>
          <a:xfrm>
            <a:off x="729450" y="1748675"/>
            <a:ext cx="7688700" cy="28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III.      </a:t>
            </a:r>
            <a:r>
              <a:rPr b="1" lang="en" sz="1400">
                <a:solidFill>
                  <a:srgbClr val="666666"/>
                </a:solidFill>
              </a:rPr>
              <a:t> Product</a:t>
            </a:r>
            <a:endParaRPr b="1" sz="1400">
              <a:solidFill>
                <a:srgbClr val="66666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" sz="1400">
                <a:solidFill>
                  <a:srgbClr val="666666"/>
                </a:solidFill>
              </a:rPr>
              <a:t>Snapple manufactures numerous non-carbonated drinks like regular and diet tea, bottled water, lemonade, and juice drinks. They are projected as premium products with diverse flavors. 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IV.    </a:t>
            </a:r>
            <a:r>
              <a:rPr b="1" lang="en" sz="1400">
                <a:solidFill>
                  <a:srgbClr val="666666"/>
                </a:solidFill>
              </a:rPr>
              <a:t>   Price</a:t>
            </a:r>
            <a:endParaRPr b="1" sz="1400">
              <a:solidFill>
                <a:srgbClr val="66666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" sz="1400">
                <a:solidFill>
                  <a:srgbClr val="666666"/>
                </a:solidFill>
              </a:rPr>
              <a:t>$1.38/16 oz (1 bottle)</a:t>
            </a:r>
            <a:endParaRPr sz="1400">
              <a:solidFill>
                <a:srgbClr val="66666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" sz="1400">
                <a:solidFill>
                  <a:srgbClr val="666666"/>
                </a:solidFill>
              </a:rPr>
              <a:t>Follows the competitive strategy in order to mark a price on their products.</a:t>
            </a:r>
            <a:endParaRPr sz="1400">
              <a:solidFill>
                <a:srgbClr val="66666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" sz="1400">
                <a:solidFill>
                  <a:srgbClr val="666666"/>
                </a:solidFill>
              </a:rPr>
              <a:t>Its products are generally a little cheaper in comparison to its competitors – Coca-Cola, Pepsi. </a:t>
            </a:r>
            <a:endParaRPr sz="1400">
              <a:solidFill>
                <a:srgbClr val="66666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2"/>
          <p:cNvSpPr txBox="1"/>
          <p:nvPr/>
        </p:nvSpPr>
        <p:spPr>
          <a:xfrm>
            <a:off x="5773850" y="4270825"/>
            <a:ext cx="27408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https://www.drpeppersnapplegroup.com/brands/snapple</a:t>
            </a:r>
            <a:endParaRPr sz="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https://www.snapple.com/</a:t>
            </a:r>
            <a:endParaRPr sz="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4" name="Google Shape;484;p22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85" name="Google Shape;485;p22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486" name="Google Shape;486;p22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487" name="Google Shape;487;p22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488" name="Google Shape;488;p22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489" name="Google Shape;489;p22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490" name="Google Shape;490;p22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491" name="Google Shape;491;p22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492" name="Google Shape;492;p22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3" name="Google Shape;493;p22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94" name="Google Shape;49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2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96" name="Google Shape;496;p22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497" name="Google Shape;497;p22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498" name="Google Shape;498;p22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499" name="Google Shape;499;p22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500" name="Google Shape;500;p22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501" name="Google Shape;501;p22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502" name="Google Shape;502;p22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503" name="Google Shape;503;p22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4" name="Google Shape;504;p22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5" name="Google Shape;505;p22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06" name="Google Shape;506;p22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507" name="Google Shape;507;p22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508" name="Google Shape;508;p22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509" name="Google Shape;509;p22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510" name="Google Shape;510;p22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511" name="Google Shape;511;p22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512" name="Google Shape;512;p22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513" name="Google Shape;513;p22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4" name="Google Shape;514;p22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5" name="Google Shape;515;p22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16" name="Google Shape;516;p22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517" name="Google Shape;517;p22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518" name="Google Shape;518;p22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519" name="Google Shape;519;p22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520" name="Google Shape;520;p22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521" name="Google Shape;521;p22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522" name="Google Shape;522;p22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523" name="Google Shape;523;p22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4" name="Google Shape;524;p22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5" name="Google Shape;525;p22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26" name="Google Shape;526;p22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527" name="Google Shape;527;p22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528" name="Google Shape;528;p22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529" name="Google Shape;529;p22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530" name="Google Shape;530;p22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531" name="Google Shape;531;p22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532" name="Google Shape;532;p22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533" name="Google Shape;533;p22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4" name="Google Shape;534;p22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5" name="Google Shape;535;p22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36" name="Google Shape;536;p22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537" name="Google Shape;537;p22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538" name="Google Shape;538;p22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539" name="Google Shape;539;p22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540" name="Google Shape;540;p22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541" name="Google Shape;541;p22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542" name="Google Shape;542;p22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543" name="Google Shape;543;p22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4" name="Google Shape;544;p22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5" name="Google Shape;545;p22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46" name="Google Shape;546;p22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547" name="Google Shape;547;p22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548" name="Google Shape;548;p22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549" name="Google Shape;549;p22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550" name="Google Shape;550;p22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551" name="Google Shape;551;p22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552" name="Google Shape;552;p22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553" name="Google Shape;553;p22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4" name="Google Shape;554;p22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5" name="Google Shape;555;p22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Situation Analysis: Place</a:t>
            </a:r>
            <a:endParaRPr/>
          </a:p>
        </p:txBody>
      </p:sp>
      <p:sp>
        <p:nvSpPr>
          <p:cNvPr id="561" name="Google Shape;561;p23"/>
          <p:cNvSpPr txBox="1"/>
          <p:nvPr>
            <p:ph idx="1" type="body"/>
          </p:nvPr>
        </p:nvSpPr>
        <p:spPr>
          <a:xfrm>
            <a:off x="729450" y="2078875"/>
            <a:ext cx="76887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V.          </a:t>
            </a:r>
            <a:r>
              <a:rPr b="1" lang="en" sz="1200">
                <a:solidFill>
                  <a:srgbClr val="666666"/>
                </a:solidFill>
                <a:highlight>
                  <a:srgbClr val="FFFFFF"/>
                </a:highlight>
              </a:rPr>
              <a:t> Place</a:t>
            </a:r>
            <a:endParaRPr b="1"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headquartered at Plano in Texas, and started its operations from East Meadow in New York.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has around 20 manufacturing centers and around 200 distribution centers across the U.S.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It spread its product presence in international markets, including countries like Greece, Denmark, Sweden, Germany, Norway, Ireland, and the United Kingdom.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It follows both 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     -</a:t>
            </a:r>
            <a:r>
              <a:rPr i="1" lang="en" sz="1200">
                <a:solidFill>
                  <a:srgbClr val="666666"/>
                </a:solidFill>
                <a:highlight>
                  <a:srgbClr val="FFFFFF"/>
                </a:highlight>
              </a:rPr>
              <a:t>direct delivery route </a:t>
            </a: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( i.e. making the product reach directly to the stores such as grocery shops, big retailers, gas stations, restaurants, hotels, etc.) through distributors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     -</a:t>
            </a:r>
            <a:r>
              <a:rPr i="1" lang="en" sz="1200">
                <a:solidFill>
                  <a:srgbClr val="666666"/>
                </a:solidFill>
                <a:highlight>
                  <a:srgbClr val="FFFFFF"/>
                </a:highlight>
              </a:rPr>
              <a:t>warehouse delivery route</a:t>
            </a: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(ordered online from its official website)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562" name="Google Shape;562;p23"/>
          <p:cNvSpPr txBox="1"/>
          <p:nvPr/>
        </p:nvSpPr>
        <p:spPr>
          <a:xfrm>
            <a:off x="6375800" y="4206250"/>
            <a:ext cx="2655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https://www.marketing91.com/marketing-mix-snapple</a:t>
            </a:r>
            <a:endParaRPr sz="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https://www.marketbeat.com/stocks/NYSE/DPS/</a:t>
            </a:r>
            <a:endParaRPr sz="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3" name="Google Shape;563;p23"/>
          <p:cNvSpPr txBox="1"/>
          <p:nvPr/>
        </p:nvSpPr>
        <p:spPr>
          <a:xfrm>
            <a:off x="8806300" y="1318575"/>
            <a:ext cx="64128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4" name="Google Shape;564;p2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65" name="Google Shape;565;p2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566" name="Google Shape;566;p2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567" name="Google Shape;567;p2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568" name="Google Shape;568;p2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569" name="Google Shape;569;p2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570" name="Google Shape;570;p2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571" name="Google Shape;571;p2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572" name="Google Shape;572;p2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74" name="Google Shape;57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577" name="Google Shape;577;p2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578" name="Google Shape;578;p2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579" name="Google Shape;579;p2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580" name="Google Shape;580;p2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581" name="Google Shape;581;p2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582" name="Google Shape;582;p2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583" name="Google Shape;583;p2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4" name="Google Shape;584;p2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5" name="Google Shape;585;p2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86" name="Google Shape;586;p2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587" name="Google Shape;587;p2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588" name="Google Shape;588;p2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589" name="Google Shape;589;p2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590" name="Google Shape;590;p2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591" name="Google Shape;591;p2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592" name="Google Shape;592;p2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593" name="Google Shape;593;p2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4" name="Google Shape;594;p2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5" name="Google Shape;595;p2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96" name="Google Shape;596;p2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597" name="Google Shape;597;p2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598" name="Google Shape;598;p2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599" name="Google Shape;599;p2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600" name="Google Shape;600;p2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601" name="Google Shape;601;p2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602" name="Google Shape;602;p2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603" name="Google Shape;603;p2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4" name="Google Shape;604;p2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5" name="Google Shape;605;p2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06" name="Google Shape;606;p2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607" name="Google Shape;607;p2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608" name="Google Shape;608;p2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609" name="Google Shape;609;p2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610" name="Google Shape;610;p2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611" name="Google Shape;611;p2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612" name="Google Shape;612;p2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613" name="Google Shape;613;p2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4" name="Google Shape;614;p2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5" name="Google Shape;615;p23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16" name="Google Shape;616;p23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617" name="Google Shape;617;p23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618" name="Google Shape;618;p23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619" name="Google Shape;619;p23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620" name="Google Shape;620;p23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621" name="Google Shape;621;p23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622" name="Google Shape;622;p23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623" name="Google Shape;623;p23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4" name="Google Shape;624;p23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5" name="Google Shape;625;p23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26" name="Google Shape;626;p23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627" name="Google Shape;627;p23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628" name="Google Shape;628;p23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629" name="Google Shape;629;p23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630" name="Google Shape;630;p23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631" name="Google Shape;631;p23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632" name="Google Shape;632;p23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633" name="Google Shape;633;p23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34" name="Google Shape;634;p23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35" name="Google Shape;635;p23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Situation Analysis: Promotion</a:t>
            </a:r>
            <a:endParaRPr/>
          </a:p>
        </p:txBody>
      </p:sp>
      <p:sp>
        <p:nvSpPr>
          <p:cNvPr id="641" name="Google Shape;641;p24"/>
          <p:cNvSpPr txBox="1"/>
          <p:nvPr>
            <p:ph idx="1" type="body"/>
          </p:nvPr>
        </p:nvSpPr>
        <p:spPr>
          <a:xfrm>
            <a:off x="451725" y="1895475"/>
            <a:ext cx="45807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VI.      </a:t>
            </a:r>
            <a:r>
              <a:rPr b="1" lang="en" sz="1200">
                <a:solidFill>
                  <a:srgbClr val="666666"/>
                </a:solidFill>
                <a:highlight>
                  <a:srgbClr val="FFFFFF"/>
                </a:highlight>
              </a:rPr>
              <a:t>Promotion</a:t>
            </a:r>
            <a:endParaRPr b="1"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Famous TV Advertisements and broadcasts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1990s: -Wendy Kaufman interacting with Snapple fans via letters. 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          -TV advertisements with taglines </a:t>
            </a:r>
            <a:r>
              <a:rPr i="1" lang="en" sz="1200">
                <a:solidFill>
                  <a:srgbClr val="666666"/>
                </a:solidFill>
                <a:highlight>
                  <a:srgbClr val="FFFFFF"/>
                </a:highlight>
              </a:rPr>
              <a:t>Made from the best stuff on earth</a:t>
            </a: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                                    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          -Radio commercials featured Rush Limbaugh and Howard Stern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Celebrity endorsements: roped in tennis star Jennifer Capriati as its brand ambassador.  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Sponsorship:</a:t>
            </a:r>
            <a:endParaRPr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           -sponsor of </a:t>
            </a:r>
            <a:r>
              <a:rPr i="1" lang="en" sz="1200">
                <a:solidFill>
                  <a:srgbClr val="666666"/>
                </a:solidFill>
                <a:highlight>
                  <a:srgbClr val="FFFFFF"/>
                </a:highlight>
              </a:rPr>
              <a:t>the New York City Public school System </a:t>
            </a:r>
            <a:endParaRPr i="1"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</a:rPr>
              <a:t>                                    </a:t>
            </a:r>
            <a:r>
              <a:rPr i="1" lang="en" sz="1200">
                <a:solidFill>
                  <a:srgbClr val="666666"/>
                </a:solidFill>
                <a:highlight>
                  <a:srgbClr val="FFFFFF"/>
                </a:highlight>
              </a:rPr>
              <a:t>IndyCar Series Season 2014--2016 </a:t>
            </a:r>
            <a:endParaRPr i="1"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666666"/>
                </a:solidFill>
                <a:highlight>
                  <a:srgbClr val="FFFFFF"/>
                </a:highlight>
              </a:rPr>
              <a:t>                                    America’s Got Talent Season 7--9.</a:t>
            </a:r>
            <a:endParaRPr i="1" sz="12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24"/>
          <p:cNvSpPr txBox="1"/>
          <p:nvPr/>
        </p:nvSpPr>
        <p:spPr>
          <a:xfrm>
            <a:off x="5242225" y="1895463"/>
            <a:ext cx="3588300" cy="27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Social media:</a:t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       -Facebook: 3, 317, 603 followers and 3, 420,798 likes in community </a:t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       -Twitter: 1 tweet with 187 likes</a:t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       -Instagram: featuring new flavors and packaging, also pop up events</a:t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       -Youtube: Fun videos of different flavors in cartoon style</a:t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           </a:t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Position by benefit</a:t>
            </a:r>
            <a:endParaRPr b="1" sz="1200">
              <a:solidFill>
                <a:srgbClr val="666666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        -To provide customers refreshing drinks and uplifting life attitudes with a variety of best taste ice tea.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3" name="Google Shape;643;p24"/>
          <p:cNvSpPr txBox="1"/>
          <p:nvPr/>
        </p:nvSpPr>
        <p:spPr>
          <a:xfrm>
            <a:off x="4644150" y="4730400"/>
            <a:ext cx="4314000" cy="10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https://www.snapple.com/  https://www.facebook.com/Snapple/ https://twitter.com/snapple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https://www.instagram.com/snapple/ https://www.youtube.com/user/beststuffonearth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4" name="Google Shape;644;p24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45" name="Google Shape;645;p24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646" name="Google Shape;646;p24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647" name="Google Shape;647;p24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648" name="Google Shape;648;p24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649" name="Google Shape;649;p24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650" name="Google Shape;650;p24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651" name="Google Shape;651;p24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652" name="Google Shape;652;p24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3" name="Google Shape;653;p24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54" name="Google Shape;6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24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56" name="Google Shape;656;p24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657" name="Google Shape;657;p24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658" name="Google Shape;658;p24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659" name="Google Shape;659;p24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660" name="Google Shape;660;p24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661" name="Google Shape;661;p24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662" name="Google Shape;662;p24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663" name="Google Shape;663;p24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4" name="Google Shape;664;p24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5" name="Google Shape;665;p24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66" name="Google Shape;666;p24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667" name="Google Shape;667;p24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668" name="Google Shape;668;p24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669" name="Google Shape;669;p24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670" name="Google Shape;670;p24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671" name="Google Shape;671;p24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672" name="Google Shape;672;p24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673" name="Google Shape;673;p24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4" name="Google Shape;674;p24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5" name="Google Shape;675;p24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76" name="Google Shape;676;p24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677" name="Google Shape;677;p24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678" name="Google Shape;678;p24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679" name="Google Shape;679;p24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680" name="Google Shape;680;p24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681" name="Google Shape;681;p24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682" name="Google Shape;682;p24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683" name="Google Shape;683;p24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4" name="Google Shape;684;p24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5" name="Google Shape;685;p24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86" name="Google Shape;686;p24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687" name="Google Shape;687;p24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688" name="Google Shape;688;p24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689" name="Google Shape;689;p24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690" name="Google Shape;690;p24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691" name="Google Shape;691;p24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692" name="Google Shape;692;p24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693" name="Google Shape;693;p24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94" name="Google Shape;694;p24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95" name="Google Shape;695;p24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96" name="Google Shape;696;p24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697" name="Google Shape;697;p24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698" name="Google Shape;698;p24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699" name="Google Shape;699;p24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700" name="Google Shape;700;p24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701" name="Google Shape;701;p24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702" name="Google Shape;702;p24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703" name="Google Shape;703;p24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4" name="Google Shape;704;p24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5" name="Google Shape;705;p24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</a:t>
            </a:r>
            <a:r>
              <a:rPr lang="en"/>
              <a:t> Analysis</a:t>
            </a:r>
            <a:endParaRPr/>
          </a:p>
        </p:txBody>
      </p:sp>
      <p:sp>
        <p:nvSpPr>
          <p:cNvPr id="711" name="Google Shape;711;p25"/>
          <p:cNvSpPr txBox="1"/>
          <p:nvPr>
            <p:ph idx="1" type="body"/>
          </p:nvPr>
        </p:nvSpPr>
        <p:spPr>
          <a:xfrm>
            <a:off x="729450" y="2078875"/>
            <a:ext cx="4047300" cy="26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Healthy consideration</a:t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With the emphasized on </a:t>
            </a:r>
            <a:r>
              <a:rPr b="1" lang="en" sz="1400">
                <a:solidFill>
                  <a:srgbClr val="666666"/>
                </a:solidFill>
              </a:rPr>
              <a:t>healthy lifestyles</a:t>
            </a:r>
            <a:r>
              <a:rPr lang="en" sz="1400">
                <a:solidFill>
                  <a:srgbClr val="666666"/>
                </a:solidFill>
              </a:rPr>
              <a:t>, consumers are overwhelmed with concerns about </a:t>
            </a:r>
            <a:r>
              <a:rPr b="1" lang="en" sz="1400">
                <a:solidFill>
                  <a:srgbClr val="666666"/>
                </a:solidFill>
              </a:rPr>
              <a:t>ingredients and supplements </a:t>
            </a:r>
            <a:r>
              <a:rPr lang="en" sz="1400">
                <a:solidFill>
                  <a:srgbClr val="666666"/>
                </a:solidFill>
              </a:rPr>
              <a:t>that can provide nutritional benefits. </a:t>
            </a:r>
            <a:endParaRPr sz="14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New-generation tea-drinkers are actively seeking out for</a:t>
            </a:r>
            <a:r>
              <a:rPr b="1" lang="en" sz="1400">
                <a:solidFill>
                  <a:srgbClr val="666666"/>
                </a:solidFill>
              </a:rPr>
              <a:t> functional beverages </a:t>
            </a:r>
            <a:r>
              <a:rPr lang="en" sz="1400">
                <a:solidFill>
                  <a:srgbClr val="666666"/>
                </a:solidFill>
              </a:rPr>
              <a:t>such as protein-enriched or vitamin-added. </a:t>
            </a:r>
            <a:endParaRPr sz="14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12" name="Google Shape;7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450" y="2244275"/>
            <a:ext cx="3852750" cy="193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825" y="550696"/>
            <a:ext cx="864325" cy="5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25"/>
          <p:cNvSpPr txBox="1"/>
          <p:nvPr/>
        </p:nvSpPr>
        <p:spPr>
          <a:xfrm>
            <a:off x="2265900" y="4746250"/>
            <a:ext cx="6878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7B7B7"/>
                </a:solidFill>
              </a:rPr>
              <a:t>https://www.teaandcoffee.net/news/21796/tea-trends-2019/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715" name="Google Shape;715;p25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16" name="Google Shape;716;p25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717" name="Google Shape;717;p25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718" name="Google Shape;718;p25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719" name="Google Shape;719;p25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720" name="Google Shape;720;p25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721" name="Google Shape;721;p25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722" name="Google Shape;722;p25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723" name="Google Shape;723;p25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4" name="Google Shape;724;p25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5" name="Google Shape;725;p25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26" name="Google Shape;726;p25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727" name="Google Shape;727;p25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728" name="Google Shape;728;p25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729" name="Google Shape;729;p25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730" name="Google Shape;730;p25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731" name="Google Shape;731;p25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732" name="Google Shape;732;p25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733" name="Google Shape;733;p25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34" name="Google Shape;734;p25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35" name="Google Shape;735;p25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36" name="Google Shape;736;p25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737" name="Google Shape;737;p25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738" name="Google Shape;738;p25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739" name="Google Shape;739;p25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740" name="Google Shape;740;p25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741" name="Google Shape;741;p25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742" name="Google Shape;742;p25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743" name="Google Shape;743;p25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44" name="Google Shape;744;p25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45" name="Google Shape;745;p25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46" name="Google Shape;746;p25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747" name="Google Shape;747;p25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748" name="Google Shape;748;p25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749" name="Google Shape;749;p25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750" name="Google Shape;750;p25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751" name="Google Shape;751;p25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752" name="Google Shape;752;p25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753" name="Google Shape;753;p25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4" name="Google Shape;754;p25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5" name="Google Shape;755;p25"/>
          <p:cNvSpPr/>
          <p:nvPr/>
        </p:nvSpPr>
        <p:spPr>
          <a:xfrm>
            <a:off x="179325" y="89325"/>
            <a:ext cx="8643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56" name="Google Shape;756;p25"/>
          <p:cNvSpPr/>
          <p:nvPr/>
        </p:nvSpPr>
        <p:spPr>
          <a:xfrm>
            <a:off x="8913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757" name="Google Shape;757;p25"/>
          <p:cNvSpPr/>
          <p:nvPr/>
        </p:nvSpPr>
        <p:spPr>
          <a:xfrm>
            <a:off x="18165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758" name="Google Shape;758;p25"/>
          <p:cNvSpPr/>
          <p:nvPr/>
        </p:nvSpPr>
        <p:spPr>
          <a:xfrm>
            <a:off x="27547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759" name="Google Shape;759;p25"/>
          <p:cNvSpPr/>
          <p:nvPr/>
        </p:nvSpPr>
        <p:spPr>
          <a:xfrm>
            <a:off x="366705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760" name="Google Shape;760;p25"/>
          <p:cNvSpPr/>
          <p:nvPr/>
        </p:nvSpPr>
        <p:spPr>
          <a:xfrm>
            <a:off x="44399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761" name="Google Shape;761;p25"/>
          <p:cNvSpPr/>
          <p:nvPr/>
        </p:nvSpPr>
        <p:spPr>
          <a:xfrm>
            <a:off x="53372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762" name="Google Shape;762;p25"/>
          <p:cNvSpPr/>
          <p:nvPr/>
        </p:nvSpPr>
        <p:spPr>
          <a:xfrm>
            <a:off x="6262352" y="89325"/>
            <a:ext cx="10776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763" name="Google Shape;763;p25"/>
          <p:cNvSpPr/>
          <p:nvPr/>
        </p:nvSpPr>
        <p:spPr>
          <a:xfrm>
            <a:off x="71649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8074400" y="89325"/>
            <a:ext cx="9777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179325" y="89325"/>
            <a:ext cx="711900" cy="294600"/>
          </a:xfrm>
          <a:prstGeom prst="homePlate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INTRO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66" name="Google Shape;766;p25"/>
          <p:cNvSpPr/>
          <p:nvPr/>
        </p:nvSpPr>
        <p:spPr>
          <a:xfrm>
            <a:off x="73890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sz="800"/>
          </a:p>
        </p:txBody>
      </p:sp>
      <p:sp>
        <p:nvSpPr>
          <p:cNvPr id="767" name="Google Shape;767;p25"/>
          <p:cNvSpPr/>
          <p:nvPr/>
        </p:nvSpPr>
        <p:spPr>
          <a:xfrm>
            <a:off x="158795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sz="700"/>
          </a:p>
        </p:txBody>
      </p:sp>
      <p:sp>
        <p:nvSpPr>
          <p:cNvPr id="768" name="Google Shape;768;p25"/>
          <p:cNvSpPr/>
          <p:nvPr/>
        </p:nvSpPr>
        <p:spPr>
          <a:xfrm>
            <a:off x="244992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SITUATION ANALYSIS</a:t>
            </a:r>
            <a:endParaRPr sz="800"/>
          </a:p>
        </p:txBody>
      </p:sp>
      <p:sp>
        <p:nvSpPr>
          <p:cNvPr id="769" name="Google Shape;769;p25"/>
          <p:cNvSpPr/>
          <p:nvPr/>
        </p:nvSpPr>
        <p:spPr>
          <a:xfrm>
            <a:off x="3286050" y="89325"/>
            <a:ext cx="925200" cy="2946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TREND</a:t>
            </a:r>
            <a:endParaRPr sz="1000"/>
          </a:p>
        </p:txBody>
      </p:sp>
      <p:sp>
        <p:nvSpPr>
          <p:cNvPr id="770" name="Google Shape;770;p25"/>
          <p:cNvSpPr/>
          <p:nvPr/>
        </p:nvSpPr>
        <p:spPr>
          <a:xfrm>
            <a:off x="3982711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COMPETITIVE</a:t>
            </a:r>
            <a:endParaRPr sz="700"/>
          </a:p>
        </p:txBody>
      </p:sp>
      <p:sp>
        <p:nvSpPr>
          <p:cNvPr id="771" name="Google Shape;771;p25"/>
          <p:cNvSpPr/>
          <p:nvPr/>
        </p:nvSpPr>
        <p:spPr>
          <a:xfrm>
            <a:off x="4803825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TARGET AUDIENCE</a:t>
            </a:r>
            <a:endParaRPr sz="900"/>
          </a:p>
        </p:txBody>
      </p:sp>
      <p:sp>
        <p:nvSpPr>
          <p:cNvPr id="772" name="Google Shape;772;p25"/>
          <p:cNvSpPr/>
          <p:nvPr/>
        </p:nvSpPr>
        <p:spPr>
          <a:xfrm>
            <a:off x="5652752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CONSUMER INSIGHTS</a:t>
            </a:r>
            <a:endParaRPr sz="800"/>
          </a:p>
        </p:txBody>
      </p:sp>
      <p:sp>
        <p:nvSpPr>
          <p:cNvPr id="773" name="Google Shape;773;p25"/>
          <p:cNvSpPr/>
          <p:nvPr/>
        </p:nvSpPr>
        <p:spPr>
          <a:xfrm>
            <a:off x="731734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EXECUTION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4" name="Google Shape;774;p25"/>
          <p:cNvSpPr/>
          <p:nvPr/>
        </p:nvSpPr>
        <p:spPr>
          <a:xfrm>
            <a:off x="8150600" y="89325"/>
            <a:ext cx="9252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MEDIA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5" name="Google Shape;775;p25"/>
          <p:cNvSpPr/>
          <p:nvPr/>
        </p:nvSpPr>
        <p:spPr>
          <a:xfrm>
            <a:off x="6473994" y="89325"/>
            <a:ext cx="1077600" cy="294600"/>
          </a:xfrm>
          <a:prstGeom prst="chevron">
            <a:avLst>
              <a:gd fmla="val 50000" name="adj"/>
            </a:avLst>
          </a:prstGeom>
          <a:solidFill>
            <a:srgbClr val="A9CDE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BRIEF</a:t>
            </a:r>
            <a:endParaRPr b="1"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